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9" r:id="rId7"/>
    <p:sldId id="258"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99E2-AC7E-426E-B83C-FFCE80D6BA6E}"/>
              </a:ext>
            </a:extLst>
          </p:cNvPr>
          <p:cNvSpPr>
            <a:spLocks noGrp="1"/>
          </p:cNvSpPr>
          <p:nvPr>
            <p:ph type="ctrTitle"/>
          </p:nvPr>
        </p:nvSpPr>
        <p:spPr/>
        <p:txBody>
          <a:bodyPr/>
          <a:lstStyle/>
          <a:p>
            <a:r>
              <a:rPr lang="en-GB" dirty="0"/>
              <a:t>Introducing</a:t>
            </a:r>
          </a:p>
        </p:txBody>
      </p:sp>
      <p:sp>
        <p:nvSpPr>
          <p:cNvPr id="3" name="Subtitle 2">
            <a:extLst>
              <a:ext uri="{FF2B5EF4-FFF2-40B4-BE49-F238E27FC236}">
                <a16:creationId xmlns:a16="http://schemas.microsoft.com/office/drawing/2014/main" id="{9A697E7B-5188-4F04-98B5-4F6C8E5409D2}"/>
              </a:ext>
            </a:extLst>
          </p:cNvPr>
          <p:cNvSpPr>
            <a:spLocks noGrp="1"/>
          </p:cNvSpPr>
          <p:nvPr>
            <p:ph type="subTitle" idx="1"/>
          </p:nvPr>
        </p:nvSpPr>
        <p:spPr/>
        <p:txBody>
          <a:bodyPr>
            <a:normAutofit fontScale="92500" lnSpcReduction="10000"/>
          </a:bodyPr>
          <a:lstStyle/>
          <a:p>
            <a:r>
              <a:rPr lang="en-GB" sz="5400" dirty="0">
                <a:solidFill>
                  <a:schemeClr val="accent2">
                    <a:lumMod val="75000"/>
                  </a:schemeClr>
                </a:solidFill>
              </a:rPr>
              <a:t>3</a:t>
            </a:r>
            <a:r>
              <a:rPr lang="en-GB" sz="5400" baseline="30000" dirty="0">
                <a:solidFill>
                  <a:schemeClr val="accent2">
                    <a:lumMod val="75000"/>
                  </a:schemeClr>
                </a:solidFill>
              </a:rPr>
              <a:t>rd</a:t>
            </a:r>
            <a:r>
              <a:rPr lang="en-GB" sz="5400" dirty="0">
                <a:solidFill>
                  <a:schemeClr val="accent2">
                    <a:lumMod val="75000"/>
                  </a:schemeClr>
                </a:solidFill>
              </a:rPr>
              <a:t> Sector Together</a:t>
            </a:r>
          </a:p>
          <a:p>
            <a:r>
              <a:rPr lang="en-GB" sz="2800" dirty="0">
                <a:solidFill>
                  <a:schemeClr val="accent2">
                    <a:lumMod val="75000"/>
                  </a:schemeClr>
                </a:solidFill>
              </a:rPr>
              <a:t>Working in North West London</a:t>
            </a:r>
          </a:p>
        </p:txBody>
      </p:sp>
    </p:spTree>
    <p:extLst>
      <p:ext uri="{BB962C8B-B14F-4D97-AF65-F5344CB8AC3E}">
        <p14:creationId xmlns:p14="http://schemas.microsoft.com/office/powerpoint/2010/main" val="42792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6D30-FC79-4198-BBCD-6ECBA9E3899B}"/>
              </a:ext>
            </a:extLst>
          </p:cNvPr>
          <p:cNvSpPr>
            <a:spLocks noGrp="1"/>
          </p:cNvSpPr>
          <p:nvPr>
            <p:ph type="title"/>
          </p:nvPr>
        </p:nvSpPr>
        <p:spPr/>
        <p:txBody>
          <a:bodyPr/>
          <a:lstStyle/>
          <a:p>
            <a:r>
              <a:rPr lang="en-GB" dirty="0"/>
              <a:t>Some key terms </a:t>
            </a:r>
          </a:p>
        </p:txBody>
      </p:sp>
      <p:sp>
        <p:nvSpPr>
          <p:cNvPr id="3" name="Content Placeholder 2">
            <a:extLst>
              <a:ext uri="{FF2B5EF4-FFF2-40B4-BE49-F238E27FC236}">
                <a16:creationId xmlns:a16="http://schemas.microsoft.com/office/drawing/2014/main" id="{9E00F21D-93F2-4B92-A021-BF3011677DAD}"/>
              </a:ext>
            </a:extLst>
          </p:cNvPr>
          <p:cNvSpPr>
            <a:spLocks noGrp="1"/>
          </p:cNvSpPr>
          <p:nvPr>
            <p:ph idx="1"/>
          </p:nvPr>
        </p:nvSpPr>
        <p:spPr/>
        <p:txBody>
          <a:bodyPr>
            <a:normAutofit fontScale="92500" lnSpcReduction="20000"/>
          </a:bodyPr>
          <a:lstStyle/>
          <a:p>
            <a:pPr>
              <a:spcBef>
                <a:spcPts val="600"/>
              </a:spcBef>
              <a:spcAft>
                <a:spcPts val="600"/>
              </a:spcAft>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Integrated care system (ICS):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an integrated care system, NHS organisations, in partnership with local councils and others, take collective responsibility for managing resources, delivering NHS standards, and improving the health of the population they serve. ICSs are arranged into three tiers: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System: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partnership operating at the geographical level of the ICS – in our case across 8 Boroughs in NW London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Place: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Usually local borough or district level – not clear yet if K&amp;C and Westminster separate or combined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Neighbourhood: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smallest and most local area that services are organised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Primary care network (PCN):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Collaboration of GP practices covering 30,000-50,000 people working towards integrated primary and community health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557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 name="Picture 1">
            <a:extLst>
              <a:ext uri="{FF2B5EF4-FFF2-40B4-BE49-F238E27FC236}">
                <a16:creationId xmlns:a16="http://schemas.microsoft.com/office/drawing/2014/main" id="{57241E4D-9190-4AB0-9265-E0EE7F326A3D}"/>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1407760" y="1149305"/>
            <a:ext cx="9357567" cy="4615479"/>
          </a:xfrm>
          <a:prstGeom prst="rect">
            <a:avLst/>
          </a:prstGeom>
          <a:noFill/>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321849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2" name="Picture 1" descr="Diagram&#10;&#10;Description automatically generated">
            <a:extLst>
              <a:ext uri="{FF2B5EF4-FFF2-40B4-BE49-F238E27FC236}">
                <a16:creationId xmlns:a16="http://schemas.microsoft.com/office/drawing/2014/main" id="{8E8B93F0-0CD5-46BD-8C77-5514B019135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983897" y="1149305"/>
            <a:ext cx="8205294" cy="4615479"/>
          </a:xfrm>
          <a:prstGeom prst="rect">
            <a:avLst/>
          </a:prstGeom>
          <a:noFill/>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45242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347AAC-9819-4BDA-84FB-3D902D2FE1FE}"/>
              </a:ext>
            </a:extLst>
          </p:cNvPr>
          <p:cNvSpPr txBox="1"/>
          <p:nvPr/>
        </p:nvSpPr>
        <p:spPr>
          <a:xfrm>
            <a:off x="1305017" y="853398"/>
            <a:ext cx="9641149" cy="4555158"/>
          </a:xfrm>
          <a:prstGeom prst="rect">
            <a:avLst/>
          </a:prstGeom>
          <a:noFill/>
        </p:spPr>
        <p:txBody>
          <a:bodyPr wrap="square">
            <a:spAutoFit/>
          </a:bodyPr>
          <a:lstStyle/>
          <a:p>
            <a:pPr>
              <a:lnSpc>
                <a:spcPct val="106000"/>
              </a:lnSpc>
              <a:spcAft>
                <a:spcPts val="600"/>
              </a:spcAft>
            </a:pPr>
            <a:r>
              <a:rPr lang="en-GB" sz="3200" b="1" dirty="0">
                <a:solidFill>
                  <a:schemeClr val="accent2">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rPr>
              <a:t>Statement of Intent</a:t>
            </a:r>
            <a:endParaRPr lang="en-GB" sz="3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3ST has been formed primarily to provide a strategic and commissioning link between the Voluntary and Community sector and the emerging Integrated Care System within the NHS across the North West London region. </a:t>
            </a:r>
          </a:p>
          <a:p>
            <a:pPr>
              <a:lnSpc>
                <a:spcPct val="115000"/>
              </a:lnSpc>
              <a:spcAft>
                <a:spcPts val="6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We aim to be a strong, recognisable group able to represent the sector’s voice and interests at a local and regional level and to maximise the opportunities presented by the NHS’s Long Term Plan commitment to increased VCSE involvement. </a:t>
            </a:r>
          </a:p>
          <a:p>
            <a:pPr>
              <a:lnSpc>
                <a:spcPct val="115000"/>
              </a:lnSpc>
              <a:spcAft>
                <a:spcPts val="6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pPr>
            <a:r>
              <a:rPr lang="en-GB" sz="1800" dirty="0">
                <a:effectLst/>
                <a:latin typeface="Calibri" panose="020F0502020204030204" pitchFamily="34" charset="0"/>
                <a:ea typeface="Calibri" panose="020F0502020204030204" pitchFamily="34" charset="0"/>
                <a:cs typeface="Arial" panose="020B0604020202020204" pitchFamily="34" charset="0"/>
              </a:rPr>
              <a:t>We recognise that the diversity of our sector will mean that not all organisations can commit to full participation at all times. We have developed a series of commitments to ensure that we are able to support all organisations, regardless of size, and engage with our community at all levels.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89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45B02-ABC6-49D5-B108-5CD72B6D064E}"/>
              </a:ext>
            </a:extLst>
          </p:cNvPr>
          <p:cNvSpPr txBox="1"/>
          <p:nvPr/>
        </p:nvSpPr>
        <p:spPr>
          <a:xfrm>
            <a:off x="896645" y="767273"/>
            <a:ext cx="10129421" cy="4833311"/>
          </a:xfrm>
          <a:prstGeom prst="rect">
            <a:avLst/>
          </a:prstGeom>
          <a:noFill/>
        </p:spPr>
        <p:txBody>
          <a:bodyPr wrap="square">
            <a:spAutoFit/>
          </a:bodyPr>
          <a:lstStyle/>
          <a:p>
            <a:pPr>
              <a:lnSpc>
                <a:spcPct val="106000"/>
              </a:lnSpc>
              <a:spcAft>
                <a:spcPts val="600"/>
              </a:spcAft>
            </a:pPr>
            <a:r>
              <a:rPr lang="en-GB" sz="2800" b="1" dirty="0">
                <a:solidFill>
                  <a:schemeClr val="accent2">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rPr>
              <a:t>Governance Principles </a:t>
            </a:r>
            <a:endParaRPr lang="en-GB"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following Commitments have been developed to provide a framework within which the activities, processes and operating principles of 3</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GB" sz="1800" dirty="0">
                <a:effectLst/>
                <a:latin typeface="Calibri" panose="020F0502020204030204" pitchFamily="34" charset="0"/>
                <a:ea typeface="Calibri" panose="020F0502020204030204" pitchFamily="34" charset="0"/>
                <a:cs typeface="Arial" panose="020B0604020202020204" pitchFamily="34" charset="0"/>
              </a:rPr>
              <a:t> Sector Together sit. The Commitments Framework development work was undertaken with the following guiding principles: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C45911"/>
              </a:buClr>
              <a:buFont typeface="Symbol" panose="05050102010706020507" pitchFamily="18" charset="2"/>
              <a:buChar char=""/>
            </a:pPr>
            <a:r>
              <a:rPr lang="en-GB" sz="1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Representation</a:t>
            </a:r>
            <a:r>
              <a:rPr lang="en-GB" sz="18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 it is important that all organisations who want to participate are enabled to do so in an accessible way.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C45911"/>
              </a:buClr>
              <a:buFont typeface="Symbol" panose="05050102010706020507" pitchFamily="18" charset="2"/>
              <a:buChar char=""/>
            </a:pPr>
            <a:r>
              <a:rPr lang="en-GB" sz="1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Transparency</a:t>
            </a:r>
            <a:r>
              <a:rPr lang="en-GB" sz="1800" dirty="0">
                <a:effectLst/>
                <a:latin typeface="Calibri" panose="020F0502020204030204" pitchFamily="34" charset="0"/>
                <a:ea typeface="Calibri" panose="020F0502020204030204" pitchFamily="34" charset="0"/>
                <a:cs typeface="Arial" panose="020B0604020202020204" pitchFamily="34" charset="0"/>
              </a:rPr>
              <a:t> – 3</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GB" sz="1800" dirty="0">
                <a:effectLst/>
                <a:latin typeface="Calibri" panose="020F0502020204030204" pitchFamily="34" charset="0"/>
                <a:ea typeface="Calibri" panose="020F0502020204030204" pitchFamily="34" charset="0"/>
                <a:cs typeface="Arial" panose="020B0604020202020204" pitchFamily="34" charset="0"/>
              </a:rPr>
              <a:t> Sector Together will develop policies and procedures that ensure that all organisations can access and understand the decision-making processes and outcomes.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C45911"/>
              </a:buClr>
              <a:buFont typeface="Symbol" panose="05050102010706020507" pitchFamily="18" charset="2"/>
              <a:buChar char=""/>
            </a:pPr>
            <a:r>
              <a:rPr lang="en-GB" sz="1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Communication</a:t>
            </a:r>
            <a:r>
              <a:rPr lang="en-GB" sz="1800" dirty="0">
                <a:effectLst/>
                <a:latin typeface="Calibri" panose="020F0502020204030204" pitchFamily="34" charset="0"/>
                <a:ea typeface="Calibri" panose="020F0502020204030204" pitchFamily="34" charset="0"/>
                <a:cs typeface="Arial" panose="020B0604020202020204" pitchFamily="34" charset="0"/>
              </a:rPr>
              <a:t> – Organisations who participate must be confident that their voices can be heard in everything that 3</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GB" sz="1800" dirty="0">
                <a:effectLst/>
                <a:latin typeface="Calibri" panose="020F0502020204030204" pitchFamily="34" charset="0"/>
                <a:ea typeface="Calibri" panose="020F0502020204030204" pitchFamily="34" charset="0"/>
                <a:cs typeface="Arial" panose="020B0604020202020204" pitchFamily="34" charset="0"/>
              </a:rPr>
              <a:t> Sector Together does and says.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C45911"/>
              </a:buClr>
              <a:buFont typeface="Symbol" panose="05050102010706020507" pitchFamily="18" charset="2"/>
              <a:buChar char=""/>
            </a:pPr>
            <a:r>
              <a:rPr lang="en-GB" sz="1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Fairness</a:t>
            </a:r>
            <a:r>
              <a:rPr lang="en-GB" sz="1800" b="1" dirty="0">
                <a:solidFill>
                  <a:srgbClr val="726BB4"/>
                </a:solidFill>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 3</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GB" sz="1800" dirty="0">
                <a:effectLst/>
                <a:latin typeface="Calibri" panose="020F0502020204030204" pitchFamily="34" charset="0"/>
                <a:ea typeface="Calibri" panose="020F0502020204030204" pitchFamily="34" charset="0"/>
                <a:cs typeface="Arial" panose="020B0604020202020204" pitchFamily="34" charset="0"/>
              </a:rPr>
              <a:t> Sector Together will be careful to consider the impact of activities, particularly income generating, on all members and will establish processes that ensure that member organisations are not unfairly disadvantaged through participation with the Group.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7157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44F1B9-4279-40B7-8EB6-50CED44288DC}"/>
              </a:ext>
            </a:extLst>
          </p:cNvPr>
          <p:cNvSpPr/>
          <p:nvPr/>
        </p:nvSpPr>
        <p:spPr>
          <a:xfrm>
            <a:off x="1099127" y="1461808"/>
            <a:ext cx="9993745" cy="341632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cap="none" spc="0"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One Westminster </a:t>
            </a:r>
            <a:r>
              <a:rPr lang="en-US" sz="54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will keep everyone informed</a:t>
            </a:r>
          </a:p>
          <a:p>
            <a:pPr algn="ctr"/>
            <a:r>
              <a:rPr lang="en-US" sz="54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through our e-bulletin and this network</a:t>
            </a:r>
          </a:p>
        </p:txBody>
      </p:sp>
    </p:spTree>
    <p:extLst>
      <p:ext uri="{BB962C8B-B14F-4D97-AF65-F5344CB8AC3E}">
        <p14:creationId xmlns:p14="http://schemas.microsoft.com/office/powerpoint/2010/main" val="4177122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0B93A7166B9041B045295A4544F609" ma:contentTypeVersion="14" ma:contentTypeDescription="Create a new document." ma:contentTypeScope="" ma:versionID="38e570020839afbed5b7881574606e44">
  <xsd:schema xmlns:xsd="http://www.w3.org/2001/XMLSchema" xmlns:xs="http://www.w3.org/2001/XMLSchema" xmlns:p="http://schemas.microsoft.com/office/2006/metadata/properties" xmlns:ns3="7ad620c6-eccc-4787-afdb-c45442005953" xmlns:ns4="078d4efd-53b5-45f0-a521-58d4488141ef" targetNamespace="http://schemas.microsoft.com/office/2006/metadata/properties" ma:root="true" ma:fieldsID="fbcbb499773a98444f36a6f5b2706073" ns3:_="" ns4:_="">
    <xsd:import namespace="7ad620c6-eccc-4787-afdb-c45442005953"/>
    <xsd:import namespace="078d4efd-53b5-45f0-a521-58d4488141e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d620c6-eccc-4787-afdb-c454420059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8d4efd-53b5-45f0-a521-58d4488141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CAA1B9-7A22-4E22-BB87-DA75FF63C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d620c6-eccc-4787-afdb-c45442005953"/>
    <ds:schemaRef ds:uri="078d4efd-53b5-45f0-a521-58d448814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28C335-DA3F-4D82-A766-F94E01E0A567}">
  <ds:schemaRefs>
    <ds:schemaRef ds:uri="http://schemas.microsoft.com/sharepoint/v3/contenttype/forms"/>
  </ds:schemaRefs>
</ds:datastoreItem>
</file>

<file path=customXml/itemProps3.xml><?xml version="1.0" encoding="utf-8"?>
<ds:datastoreItem xmlns:ds="http://schemas.openxmlformats.org/officeDocument/2006/customXml" ds:itemID="{E8D675B7-74DE-4C68-978A-EBA4D78F3631}">
  <ds:schemaRefs>
    <ds:schemaRef ds:uri="http://purl.org/dc/elements/1.1/"/>
    <ds:schemaRef ds:uri="http://schemas.microsoft.com/office/2006/metadata/properties"/>
    <ds:schemaRef ds:uri="7ad620c6-eccc-4787-afdb-c45442005953"/>
    <ds:schemaRef ds:uri="http://purl.org/dc/terms/"/>
    <ds:schemaRef ds:uri="http://schemas.openxmlformats.org/package/2006/metadata/core-properties"/>
    <ds:schemaRef ds:uri="078d4efd-53b5-45f0-a521-58d4488141ef"/>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17</TotalTime>
  <Words>439</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Garamond</vt:lpstr>
      <vt:lpstr>Symbol</vt:lpstr>
      <vt:lpstr>Organic</vt:lpstr>
      <vt:lpstr>Introducing</vt:lpstr>
      <vt:lpstr>Some key terms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dc:title>
  <dc:creator>Jackie Rosenberg</dc:creator>
  <cp:lastModifiedBy>Jackie Rosenberg</cp:lastModifiedBy>
  <cp:revision>2</cp:revision>
  <dcterms:created xsi:type="dcterms:W3CDTF">2021-05-24T13:17:19Z</dcterms:created>
  <dcterms:modified xsi:type="dcterms:W3CDTF">2021-05-24T13:35:19Z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0x010100800B93A7166B9041B045295A4544F609</vt:lpwstr>
  </property>
</Properties>
</file>