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66" r:id="rId5"/>
    <p:sldId id="273" r:id="rId6"/>
    <p:sldId id="272" r:id="rId7"/>
    <p:sldId id="264" r:id="rId8"/>
    <p:sldId id="269" r:id="rId9"/>
    <p:sldId id="285" r:id="rId10"/>
    <p:sldId id="277" r:id="rId11"/>
    <p:sldId id="258" r:id="rId12"/>
    <p:sldId id="325" r:id="rId13"/>
    <p:sldId id="324"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280" autoAdjust="0"/>
  </p:normalViewPr>
  <p:slideViewPr>
    <p:cSldViewPr>
      <p:cViewPr varScale="1">
        <p:scale>
          <a:sx n="87" d="100"/>
          <a:sy n="87" d="100"/>
        </p:scale>
        <p:origin x="108" y="133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5/25/2021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5/25/2021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5/25/2021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5/25/2021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5/25/2021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5/25/2021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5/25/2021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5/25/2021</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5/25/2021</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5/25/2021</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5/25/2021</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5/25/2021</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5/25/2021</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onewestminster.org.uk/" TargetMode="External"/><Relationship Id="rId2" Type="http://schemas.openxmlformats.org/officeDocument/2006/relationships/hyperlink" Target="mailto:c.albert@onewestminster.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476265" y="1354746"/>
            <a:ext cx="4811819" cy="3493881"/>
          </a:xfrm>
        </p:spPr>
        <p:txBody>
          <a:bodyPr>
            <a:normAutofit/>
          </a:bodyPr>
          <a:lstStyle/>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903"/>
            <a:ext cx="6094413" cy="6856204"/>
          </a:xfrm>
          <a:prstGeom prst="rect">
            <a:avLst/>
          </a:prstGeom>
        </p:spPr>
      </p:pic>
      <p:pic>
        <p:nvPicPr>
          <p:cNvPr id="7" name="Picture 6">
            <a:extLst>
              <a:ext uri="{FF2B5EF4-FFF2-40B4-BE49-F238E27FC236}">
                <a16:creationId xmlns:a16="http://schemas.microsoft.com/office/drawing/2014/main" id="{B925D76C-4538-46B6-AB2F-698CEC0D8A51}"/>
              </a:ext>
            </a:extLst>
          </p:cNvPr>
          <p:cNvPicPr>
            <a:picLocks noChangeAspect="1"/>
          </p:cNvPicPr>
          <p:nvPr/>
        </p:nvPicPr>
        <p:blipFill>
          <a:blip r:embed="rId3"/>
          <a:stretch>
            <a:fillRect/>
          </a:stretch>
        </p:blipFill>
        <p:spPr>
          <a:xfrm>
            <a:off x="6476264" y="1256284"/>
            <a:ext cx="4811819" cy="3863449"/>
          </a:xfrm>
          <a:prstGeom prst="rect">
            <a:avLst/>
          </a:prstGeom>
        </p:spPr>
      </p:pic>
      <p:sp>
        <p:nvSpPr>
          <p:cNvPr id="8" name="TextBox 7">
            <a:extLst>
              <a:ext uri="{FF2B5EF4-FFF2-40B4-BE49-F238E27FC236}">
                <a16:creationId xmlns:a16="http://schemas.microsoft.com/office/drawing/2014/main" id="{E49323E3-F441-42ED-B7F2-66CE4DEED89D}"/>
              </a:ext>
            </a:extLst>
          </p:cNvPr>
          <p:cNvSpPr txBox="1"/>
          <p:nvPr/>
        </p:nvSpPr>
        <p:spPr>
          <a:xfrm>
            <a:off x="6226399" y="5782097"/>
            <a:ext cx="2351841" cy="369236"/>
          </a:xfrm>
          <a:prstGeom prst="rect">
            <a:avLst/>
          </a:prstGeom>
          <a:noFill/>
        </p:spPr>
        <p:txBody>
          <a:bodyPr wrap="square">
            <a:spAutoFit/>
          </a:bodyPr>
          <a:lstStyle/>
          <a:p>
            <a:r>
              <a:rPr lang="en-US" sz="1799" b="1" u="sng" dirty="0"/>
              <a:t>In - Partnership:</a:t>
            </a:r>
            <a:endParaRPr lang="en-GB" sz="1799" b="1" u="sng" dirty="0"/>
          </a:p>
        </p:txBody>
      </p:sp>
      <p:pic>
        <p:nvPicPr>
          <p:cNvPr id="9" name="Picture 8">
            <a:extLst>
              <a:ext uri="{FF2B5EF4-FFF2-40B4-BE49-F238E27FC236}">
                <a16:creationId xmlns:a16="http://schemas.microsoft.com/office/drawing/2014/main" id="{13165B22-3BC7-4FAA-A7BC-650DEEE638F5}"/>
              </a:ext>
            </a:extLst>
          </p:cNvPr>
          <p:cNvPicPr>
            <a:picLocks noChangeAspect="1"/>
          </p:cNvPicPr>
          <p:nvPr/>
        </p:nvPicPr>
        <p:blipFill>
          <a:blip r:embed="rId4"/>
          <a:stretch>
            <a:fillRect/>
          </a:stretch>
        </p:blipFill>
        <p:spPr>
          <a:xfrm>
            <a:off x="8313158" y="5614856"/>
            <a:ext cx="1366316" cy="701911"/>
          </a:xfrm>
          <a:prstGeom prst="rect">
            <a:avLst/>
          </a:prstGeom>
        </p:spPr>
      </p:pic>
      <p:pic>
        <p:nvPicPr>
          <p:cNvPr id="10" name="Picture 9">
            <a:extLst>
              <a:ext uri="{FF2B5EF4-FFF2-40B4-BE49-F238E27FC236}">
                <a16:creationId xmlns:a16="http://schemas.microsoft.com/office/drawing/2014/main" id="{7B641B8B-5A17-48BA-B87D-E7BD4166D4B3}"/>
              </a:ext>
            </a:extLst>
          </p:cNvPr>
          <p:cNvPicPr>
            <a:picLocks noChangeAspect="1"/>
          </p:cNvPicPr>
          <p:nvPr/>
        </p:nvPicPr>
        <p:blipFill>
          <a:blip r:embed="rId5"/>
          <a:stretch>
            <a:fillRect/>
          </a:stretch>
        </p:blipFill>
        <p:spPr>
          <a:xfrm>
            <a:off x="9997981" y="5497580"/>
            <a:ext cx="1677349" cy="1030005"/>
          </a:xfrm>
          <a:prstGeom prst="rect">
            <a:avLst/>
          </a:prstGeom>
        </p:spPr>
      </p:pic>
    </p:spTree>
    <p:extLst>
      <p:ext uri="{BB962C8B-B14F-4D97-AF65-F5344CB8AC3E}">
        <p14:creationId xmlns:p14="http://schemas.microsoft.com/office/powerpoint/2010/main" val="8959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044A-7A4A-481F-8749-EE11467CBFED}"/>
              </a:ext>
            </a:extLst>
          </p:cNvPr>
          <p:cNvSpPr>
            <a:spLocks noGrp="1"/>
          </p:cNvSpPr>
          <p:nvPr>
            <p:ph type="title"/>
          </p:nvPr>
        </p:nvSpPr>
        <p:spPr>
          <a:xfrm>
            <a:off x="755942" y="287423"/>
            <a:ext cx="10396833" cy="1418734"/>
          </a:xfrm>
        </p:spPr>
        <p:txBody>
          <a:bodyPr/>
          <a:lstStyle/>
          <a:p>
            <a:pPr algn="ctr"/>
            <a:r>
              <a:rPr lang="en-US" dirty="0"/>
              <a:t>Contact </a:t>
            </a:r>
            <a:endParaRPr lang="en-GB" dirty="0"/>
          </a:p>
        </p:txBody>
      </p:sp>
      <p:sp>
        <p:nvSpPr>
          <p:cNvPr id="3" name="Content Placeholder 2">
            <a:extLst>
              <a:ext uri="{FF2B5EF4-FFF2-40B4-BE49-F238E27FC236}">
                <a16:creationId xmlns:a16="http://schemas.microsoft.com/office/drawing/2014/main" id="{690071D8-7981-441F-8A37-5564E855F1E0}"/>
              </a:ext>
            </a:extLst>
          </p:cNvPr>
          <p:cNvSpPr>
            <a:spLocks noGrp="1"/>
          </p:cNvSpPr>
          <p:nvPr>
            <p:ph idx="1"/>
          </p:nvPr>
        </p:nvSpPr>
        <p:spPr>
          <a:xfrm>
            <a:off x="755941" y="1922978"/>
            <a:ext cx="10635922" cy="4324689"/>
          </a:xfrm>
        </p:spPr>
        <p:txBody>
          <a:bodyPr>
            <a:normAutofit/>
          </a:bodyPr>
          <a:lstStyle/>
          <a:p>
            <a:pPr marL="0" indent="0">
              <a:buNone/>
            </a:pPr>
            <a:endParaRPr lang="en-US" dirty="0"/>
          </a:p>
          <a:p>
            <a:pPr marL="0" indent="0" algn="ctr">
              <a:buNone/>
            </a:pPr>
            <a:r>
              <a:rPr lang="en-US" sz="4799" dirty="0"/>
              <a:t>Concia Albert – Head of Social Prescribing </a:t>
            </a:r>
            <a:r>
              <a:rPr lang="en-US" sz="4799" dirty="0">
                <a:hlinkClick r:id="rId2"/>
              </a:rPr>
              <a:t>c.albert@onewestminster.org.uk</a:t>
            </a:r>
            <a:r>
              <a:rPr lang="en-US" sz="4799" dirty="0"/>
              <a:t> </a:t>
            </a:r>
          </a:p>
          <a:p>
            <a:pPr marL="0" indent="0" algn="ctr">
              <a:buNone/>
            </a:pPr>
            <a:r>
              <a:rPr lang="en-US" sz="4799" dirty="0">
                <a:hlinkClick r:id="rId3"/>
              </a:rPr>
              <a:t>www.onewestminster.org.uk</a:t>
            </a:r>
            <a:endParaRPr lang="en-US" sz="4799" dirty="0"/>
          </a:p>
          <a:p>
            <a:pPr marL="0" indent="0" algn="ctr">
              <a:buNone/>
            </a:pPr>
            <a:r>
              <a:rPr lang="en-US" sz="4799" dirty="0"/>
              <a:t>Westminster, London</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26015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 Residents received a Social Prescription April 2020 – April 2021</a:t>
            </a:r>
          </a:p>
        </p:txBody>
      </p:sp>
      <p:sp>
        <p:nvSpPr>
          <p:cNvPr id="5" name="Content Placeholder 4"/>
          <p:cNvSpPr>
            <a:spLocks noGrp="1"/>
          </p:cNvSpPr>
          <p:nvPr>
            <p:ph sz="half" idx="1"/>
          </p:nvPr>
        </p:nvSpPr>
        <p:spPr>
          <a:xfrm>
            <a:off x="1417580" y="2564904"/>
            <a:ext cx="5468920" cy="2209800"/>
          </a:xfrm>
        </p:spPr>
        <p:txBody>
          <a:bodyPr>
            <a:normAutofit/>
          </a:bodyPr>
          <a:lstStyle/>
          <a:p>
            <a:pPr marL="0" indent="0" algn="ctr">
              <a:buNone/>
            </a:pPr>
            <a:r>
              <a:rPr lang="en-US" sz="4400" dirty="0"/>
              <a:t>Virtually and F2F – 1,189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704469041"/>
              </p:ext>
            </p:extLst>
          </p:nvPr>
        </p:nvGraphicFramePr>
        <p:xfrm>
          <a:off x="7762347" y="1714500"/>
          <a:ext cx="3132666" cy="2209800"/>
        </p:xfrm>
        <a:graphic>
          <a:graphicData uri="http://schemas.openxmlformats.org/drawingml/2006/table">
            <a:tbl>
              <a:tblPr firstRow="1" bandRow="1">
                <a:tableStyleId>{3B4B98B0-60AC-42C2-AFA5-B58CD77FA1E5}</a:tableStyleId>
              </a:tblPr>
              <a:tblGrid>
                <a:gridCol w="1566333">
                  <a:extLst>
                    <a:ext uri="{9D8B030D-6E8A-4147-A177-3AD203B41FA5}">
                      <a16:colId xmlns:a16="http://schemas.microsoft.com/office/drawing/2014/main" val="20000"/>
                    </a:ext>
                  </a:extLst>
                </a:gridCol>
                <a:gridCol w="1566333">
                  <a:extLst>
                    <a:ext uri="{9D8B030D-6E8A-4147-A177-3AD203B41FA5}">
                      <a16:colId xmlns:a16="http://schemas.microsoft.com/office/drawing/2014/main" val="20001"/>
                    </a:ext>
                  </a:extLst>
                </a:gridCol>
              </a:tblGrid>
              <a:tr h="552450">
                <a:tc>
                  <a:txBody>
                    <a:bodyPr/>
                    <a:lstStyle/>
                    <a:p>
                      <a:r>
                        <a:rPr lang="en-US" dirty="0"/>
                        <a:t>Gender</a:t>
                      </a:r>
                    </a:p>
                  </a:txBody>
                  <a:tcPr anchor="ctr"/>
                </a:tc>
                <a:tc>
                  <a:txBody>
                    <a:bodyPr/>
                    <a:lstStyle/>
                    <a:p>
                      <a:pPr algn="ctr"/>
                      <a:r>
                        <a:rPr lang="en-US" dirty="0"/>
                        <a:t>Percentage</a:t>
                      </a:r>
                    </a:p>
                  </a:txBody>
                  <a:tcPr anchor="ctr"/>
                </a:tc>
                <a:extLst>
                  <a:ext uri="{0D108BD9-81ED-4DB2-BD59-A6C34878D82A}">
                    <a16:rowId xmlns:a16="http://schemas.microsoft.com/office/drawing/2014/main" val="10000"/>
                  </a:ext>
                </a:extLst>
              </a:tr>
              <a:tr h="552450">
                <a:tc>
                  <a:txBody>
                    <a:bodyPr/>
                    <a:lstStyle/>
                    <a:p>
                      <a:r>
                        <a:rPr lang="en-US" dirty="0"/>
                        <a:t>Trans</a:t>
                      </a:r>
                    </a:p>
                  </a:txBody>
                  <a:tcPr anchor="ctr"/>
                </a:tc>
                <a:tc>
                  <a:txBody>
                    <a:bodyPr/>
                    <a:lstStyle/>
                    <a:p>
                      <a:pPr algn="ctr"/>
                      <a:r>
                        <a:rPr lang="en-US" dirty="0"/>
                        <a:t>8%</a:t>
                      </a:r>
                    </a:p>
                  </a:txBody>
                  <a:tcPr anchor="ctr"/>
                </a:tc>
                <a:extLst>
                  <a:ext uri="{0D108BD9-81ED-4DB2-BD59-A6C34878D82A}">
                    <a16:rowId xmlns:a16="http://schemas.microsoft.com/office/drawing/2014/main" val="10001"/>
                  </a:ext>
                </a:extLst>
              </a:tr>
              <a:tr h="552450">
                <a:tc>
                  <a:txBody>
                    <a:bodyPr/>
                    <a:lstStyle/>
                    <a:p>
                      <a:r>
                        <a:rPr lang="en-US" dirty="0"/>
                        <a:t>Female</a:t>
                      </a:r>
                    </a:p>
                  </a:txBody>
                  <a:tcPr anchor="ctr"/>
                </a:tc>
                <a:tc>
                  <a:txBody>
                    <a:bodyPr/>
                    <a:lstStyle/>
                    <a:p>
                      <a:pPr algn="ctr"/>
                      <a:r>
                        <a:rPr lang="en-US" dirty="0"/>
                        <a:t>52%</a:t>
                      </a:r>
                    </a:p>
                  </a:txBody>
                  <a:tcPr anchor="ctr"/>
                </a:tc>
                <a:extLst>
                  <a:ext uri="{0D108BD9-81ED-4DB2-BD59-A6C34878D82A}">
                    <a16:rowId xmlns:a16="http://schemas.microsoft.com/office/drawing/2014/main" val="10002"/>
                  </a:ext>
                </a:extLst>
              </a:tr>
              <a:tr h="552450">
                <a:tc>
                  <a:txBody>
                    <a:bodyPr/>
                    <a:lstStyle/>
                    <a:p>
                      <a:r>
                        <a:rPr lang="en-US" dirty="0"/>
                        <a:t>Male</a:t>
                      </a:r>
                    </a:p>
                  </a:txBody>
                  <a:tcPr anchor="ctr"/>
                </a:tc>
                <a:tc>
                  <a:txBody>
                    <a:bodyPr/>
                    <a:lstStyle/>
                    <a:p>
                      <a:pPr algn="ctr"/>
                      <a:r>
                        <a:rPr lang="en-US" dirty="0"/>
                        <a:t>40%</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Lay of the Land</a:t>
            </a:r>
          </a:p>
        </p:txBody>
      </p:sp>
      <p:sp>
        <p:nvSpPr>
          <p:cNvPr id="14" name="Content Placeholder 13"/>
          <p:cNvSpPr>
            <a:spLocks noGrp="1"/>
          </p:cNvSpPr>
          <p:nvPr>
            <p:ph idx="1"/>
          </p:nvPr>
        </p:nvSpPr>
        <p:spPr/>
        <p:txBody>
          <a:bodyPr/>
          <a:lstStyle/>
          <a:p>
            <a:r>
              <a:rPr lang="en-US" dirty="0"/>
              <a:t>A small flexible and responsive VCS provider base – exceedingly agile and meeting needs of residents.</a:t>
            </a:r>
          </a:p>
          <a:p>
            <a:r>
              <a:rPr lang="en-US" dirty="0"/>
              <a:t>Well stocked community – at what cost?</a:t>
            </a:r>
          </a:p>
          <a:p>
            <a:r>
              <a:rPr lang="en-US" dirty="0"/>
              <a:t>Gaps to fill – Working age men Mental Health, decluttering, Housing support (statutory) , better communication between the agencies.</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36" y="116632"/>
            <a:ext cx="9601200" cy="615280"/>
          </a:xfrm>
        </p:spPr>
        <p:txBody>
          <a:bodyPr/>
          <a:lstStyle/>
          <a:p>
            <a:r>
              <a:rPr lang="en-US" dirty="0"/>
              <a:t>Health Professionals to Social Prescriber.</a:t>
            </a:r>
          </a:p>
        </p:txBody>
      </p:sp>
      <p:sp>
        <p:nvSpPr>
          <p:cNvPr id="3" name="TextBox 2">
            <a:extLst>
              <a:ext uri="{FF2B5EF4-FFF2-40B4-BE49-F238E27FC236}">
                <a16:creationId xmlns:a16="http://schemas.microsoft.com/office/drawing/2014/main" id="{76C00FEF-0132-4122-9A49-697DFADB0FBC}"/>
              </a:ext>
            </a:extLst>
          </p:cNvPr>
          <p:cNvSpPr txBox="1"/>
          <p:nvPr/>
        </p:nvSpPr>
        <p:spPr>
          <a:xfrm>
            <a:off x="979636" y="731912"/>
            <a:ext cx="10153128" cy="6407908"/>
          </a:xfrm>
          <a:prstGeom prst="rect">
            <a:avLst/>
          </a:prstGeom>
          <a:noFill/>
        </p:spPr>
        <p:txBody>
          <a:bodyPr wrap="square" rtlCol="0">
            <a:spAutoFit/>
          </a:bodyPr>
          <a:lstStyle/>
          <a:p>
            <a:pPr>
              <a:lnSpc>
                <a:spcPct val="90000"/>
              </a:lnSpc>
            </a:pPr>
            <a:r>
              <a:rPr lang="en-GB" dirty="0">
                <a:solidFill>
                  <a:srgbClr val="000000"/>
                </a:solidFill>
                <a:latin typeface="Calibri" panose="020F0502020204030204" pitchFamily="34" charset="0"/>
                <a:ea typeface="Times New Roman" panose="02020603050405020304" pitchFamily="18" charset="0"/>
              </a:rPr>
              <a:t>“T</a:t>
            </a:r>
            <a:r>
              <a:rPr lang="en-GB" sz="1800" dirty="0">
                <a:solidFill>
                  <a:srgbClr val="000000"/>
                </a:solidFill>
                <a:effectLst/>
                <a:latin typeface="Calibri" panose="020F0502020204030204" pitchFamily="34" charset="0"/>
                <a:ea typeface="Times New Roman" panose="02020603050405020304" pitchFamily="18" charset="0"/>
              </a:rPr>
              <a:t>his lady has it really tough with a son with severe autism and behavioural needs, she struggles with anxiety and feels that none of her friends understand. </a:t>
            </a:r>
            <a:r>
              <a:rPr lang="en-GB" dirty="0">
                <a:solidFill>
                  <a:srgbClr val="000000"/>
                </a:solidFill>
                <a:latin typeface="Calibri" panose="020F0502020204030204" pitchFamily="34" charset="0"/>
                <a:ea typeface="Times New Roman" panose="02020603050405020304" pitchFamily="18" charset="0"/>
              </a:rPr>
              <a:t>S</a:t>
            </a:r>
            <a:r>
              <a:rPr lang="en-GB" sz="1800" dirty="0">
                <a:solidFill>
                  <a:srgbClr val="000000"/>
                </a:solidFill>
                <a:effectLst/>
                <a:latin typeface="Calibri" panose="020F0502020204030204" pitchFamily="34" charset="0"/>
                <a:ea typeface="Times New Roman" panose="02020603050405020304" pitchFamily="18" charset="0"/>
              </a:rPr>
              <a:t>he has a very supportive husband.</a:t>
            </a:r>
            <a:br>
              <a:rPr lang="en-GB" sz="1800" dirty="0">
                <a:solidFill>
                  <a:srgbClr val="000000"/>
                </a:solidFill>
                <a:effectLst/>
                <a:latin typeface="Calibri" panose="020F0502020204030204" pitchFamily="34" charset="0"/>
                <a:ea typeface="Times New Roman" panose="02020603050405020304" pitchFamily="18" charset="0"/>
              </a:rPr>
            </a:br>
            <a:r>
              <a:rPr lang="en-GB" sz="1800" dirty="0">
                <a:solidFill>
                  <a:srgbClr val="000000"/>
                </a:solidFill>
                <a:effectLst/>
                <a:latin typeface="Calibri" panose="020F0502020204030204" pitchFamily="34" charset="0"/>
                <a:ea typeface="Times New Roman" panose="02020603050405020304" pitchFamily="18" charset="0"/>
              </a:rPr>
              <a:t>Do you know of any parent support groups for families dealing with an autistic child as I think she could do with talking with other mum's who understand what she is feeling.”</a:t>
            </a:r>
            <a:endParaRPr lang="en-GB" dirty="0">
              <a:solidFill>
                <a:srgbClr val="000000"/>
              </a:solidFill>
              <a:latin typeface="Calibri" panose="020F0502020204030204" pitchFamily="34" charset="0"/>
            </a:endParaRPr>
          </a:p>
          <a:p>
            <a:pPr>
              <a:lnSpc>
                <a:spcPct val="90000"/>
              </a:lnSpc>
            </a:pPr>
            <a:endParaRPr lang="en-GB" sz="1400" dirty="0">
              <a:solidFill>
                <a:srgbClr val="000000"/>
              </a:solidFill>
              <a:latin typeface="Calibri" panose="020F0502020204030204" pitchFamily="34" charset="0"/>
            </a:endParaRPr>
          </a:p>
          <a:p>
            <a:pPr>
              <a:lnSpc>
                <a:spcPct val="90000"/>
              </a:lnSpc>
            </a:pPr>
            <a:r>
              <a:rPr lang="en-GB" sz="1800" dirty="0">
                <a:solidFill>
                  <a:srgbClr val="000000"/>
                </a:solidFill>
                <a:effectLst/>
                <a:latin typeface="Calibri" panose="020F0502020204030204" pitchFamily="34" charset="0"/>
                <a:ea typeface="Times New Roman" panose="02020603050405020304" pitchFamily="18" charset="0"/>
              </a:rPr>
              <a:t>“I just spent a very long time talking to this retired Catholic priest about all aspects of his health. His work was so central to who he was and, since retiring and lockdown he is v lonely. Can you seeing if you can find any outdoor social activities for him? He's hard of hearing so telephone consultations are quite hard work.”</a:t>
            </a:r>
          </a:p>
          <a:p>
            <a:pPr>
              <a:lnSpc>
                <a:spcPct val="90000"/>
              </a:lnSpc>
            </a:pPr>
            <a:endParaRPr lang="en-GB" dirty="0">
              <a:solidFill>
                <a:srgbClr val="000000"/>
              </a:solidFill>
              <a:latin typeface="Calibri" panose="020F0502020204030204" pitchFamily="34" charset="0"/>
              <a:ea typeface="Times New Roman" panose="02020603050405020304" pitchFamily="18" charset="0"/>
            </a:endParaRPr>
          </a:p>
          <a:p>
            <a:pPr>
              <a:lnSpc>
                <a:spcPct val="90000"/>
              </a:lnSpc>
            </a:pPr>
            <a:r>
              <a:rPr lang="en-GB" dirty="0">
                <a:solidFill>
                  <a:srgbClr val="000000"/>
                </a:solidFill>
                <a:latin typeface="Calibri" panose="020F0502020204030204" pitchFamily="34" charset="0"/>
                <a:ea typeface="Times New Roman" panose="02020603050405020304" pitchFamily="18" charset="0"/>
              </a:rPr>
              <a:t>“Lucy</a:t>
            </a:r>
            <a:r>
              <a:rPr lang="en-GB" sz="1800" dirty="0">
                <a:solidFill>
                  <a:srgbClr val="000000"/>
                </a:solidFill>
                <a:effectLst/>
                <a:latin typeface="Calibri" panose="020F0502020204030204" pitchFamily="34" charset="0"/>
                <a:ea typeface="Times New Roman" panose="02020603050405020304" pitchFamily="18" charset="0"/>
              </a:rPr>
              <a:t> is 48 </a:t>
            </a:r>
            <a:r>
              <a:rPr lang="en-GB" sz="1800" dirty="0" err="1">
                <a:solidFill>
                  <a:srgbClr val="000000"/>
                </a:solidFill>
                <a:effectLst/>
                <a:latin typeface="Calibri" panose="020F0502020204030204" pitchFamily="34" charset="0"/>
                <a:ea typeface="Times New Roman" panose="02020603050405020304" pitchFamily="18" charset="0"/>
              </a:rPr>
              <a:t>yr</a:t>
            </a:r>
            <a:r>
              <a:rPr lang="en-GB" sz="1800" dirty="0">
                <a:solidFill>
                  <a:srgbClr val="000000"/>
                </a:solidFill>
                <a:effectLst/>
                <a:latin typeface="Calibri" panose="020F0502020204030204" pitchFamily="34" charset="0"/>
                <a:ea typeface="Times New Roman" panose="02020603050405020304" pitchFamily="18" charset="0"/>
              </a:rPr>
              <a:t> old single woman with few friends and no family in London. She has been extremely isolated in lockdown and her mental health has suffered. the one thing she enjoys is TV -is there any kind of interest group that she could join for that? She also walks her dog every day so doing it with someone else might be good....”</a:t>
            </a:r>
          </a:p>
          <a:p>
            <a:pPr>
              <a:lnSpc>
                <a:spcPct val="90000"/>
              </a:lnSpc>
            </a:pPr>
            <a:endParaRPr lang="en-GB" dirty="0">
              <a:solidFill>
                <a:srgbClr val="000000"/>
              </a:solidFill>
              <a:latin typeface="Calibri" panose="020F0502020204030204" pitchFamily="34" charset="0"/>
              <a:ea typeface="Times New Roman" panose="02020603050405020304" pitchFamily="18" charset="0"/>
            </a:endParaRPr>
          </a:p>
          <a:p>
            <a:pPr>
              <a:lnSpc>
                <a:spcPct val="90000"/>
              </a:lnSpc>
            </a:pPr>
            <a:r>
              <a:rPr lang="en-GB" dirty="0">
                <a:solidFill>
                  <a:srgbClr val="000000"/>
                </a:solidFill>
                <a:latin typeface="Calibri" panose="020F0502020204030204" pitchFamily="34" charset="0"/>
                <a:ea typeface="Times New Roman" panose="02020603050405020304" pitchFamily="18" charset="0"/>
              </a:rPr>
              <a:t>“T</a:t>
            </a:r>
            <a:r>
              <a:rPr lang="en-GB" sz="1800" dirty="0">
                <a:solidFill>
                  <a:srgbClr val="000000"/>
                </a:solidFill>
                <a:effectLst/>
                <a:latin typeface="Calibri" panose="020F0502020204030204" pitchFamily="34" charset="0"/>
                <a:ea typeface="Times New Roman" panose="02020603050405020304" pitchFamily="18" charset="0"/>
              </a:rPr>
              <a:t>his family apparently have been referred to a </a:t>
            </a:r>
            <a:r>
              <a:rPr lang="en-GB" dirty="0">
                <a:solidFill>
                  <a:srgbClr val="000000"/>
                </a:solidFill>
                <a:latin typeface="Calibri" panose="020F0502020204030204" pitchFamily="34" charset="0"/>
                <a:ea typeface="Times New Roman" panose="02020603050405020304" pitchFamily="18" charset="0"/>
              </a:rPr>
              <a:t>W</a:t>
            </a:r>
            <a:r>
              <a:rPr lang="en-GB" sz="1800" dirty="0">
                <a:solidFill>
                  <a:srgbClr val="000000"/>
                </a:solidFill>
                <a:effectLst/>
                <a:latin typeface="Calibri" panose="020F0502020204030204" pitchFamily="34" charset="0"/>
                <a:ea typeface="Times New Roman" panose="02020603050405020304" pitchFamily="18" charset="0"/>
              </a:rPr>
              <a:t>estminster charity but not appearing to have anyone call them, they could really do with some support with housing as it is the social situation which is really impacting on the ability of the day to relax and get rest and improve in his health and mood.</a:t>
            </a:r>
            <a:br>
              <a:rPr lang="en-GB" sz="1800" dirty="0">
                <a:solidFill>
                  <a:srgbClr val="000000"/>
                </a:solidFill>
                <a:effectLst/>
                <a:latin typeface="Calibri" panose="020F0502020204030204" pitchFamily="34" charset="0"/>
                <a:ea typeface="Times New Roman" panose="02020603050405020304" pitchFamily="18" charset="0"/>
              </a:rPr>
            </a:br>
            <a:r>
              <a:rPr lang="en-GB" dirty="0">
                <a:solidFill>
                  <a:srgbClr val="000000"/>
                </a:solidFill>
                <a:latin typeface="Calibri" panose="020F0502020204030204" pitchFamily="34" charset="0"/>
                <a:ea typeface="Times New Roman" panose="02020603050405020304" pitchFamily="18" charset="0"/>
              </a:rPr>
              <a:t>Arabic Speaking SP</a:t>
            </a:r>
            <a:r>
              <a:rPr lang="en-GB" sz="1800" dirty="0">
                <a:solidFill>
                  <a:srgbClr val="000000"/>
                </a:solidFill>
                <a:effectLst/>
                <a:latin typeface="Calibri" panose="020F0502020204030204" pitchFamily="34" charset="0"/>
                <a:ea typeface="Times New Roman" panose="02020603050405020304" pitchFamily="18" charset="0"/>
              </a:rPr>
              <a:t> may be ideal to be a link for them.</a:t>
            </a:r>
            <a:r>
              <a:rPr lang="en-GB" dirty="0">
                <a:solidFill>
                  <a:srgbClr val="000000"/>
                </a:solidFill>
                <a:latin typeface="Calibri" panose="020F0502020204030204" pitchFamily="34" charset="0"/>
                <a:ea typeface="Times New Roman" panose="02020603050405020304" pitchFamily="18" charset="0"/>
              </a:rPr>
              <a:t> C</a:t>
            </a:r>
            <a:r>
              <a:rPr lang="en-GB" sz="1800" dirty="0">
                <a:solidFill>
                  <a:srgbClr val="000000"/>
                </a:solidFill>
                <a:effectLst/>
                <a:latin typeface="Calibri" panose="020F0502020204030204" pitchFamily="34" charset="0"/>
                <a:ea typeface="Times New Roman" panose="02020603050405020304" pitchFamily="18" charset="0"/>
              </a:rPr>
              <a:t>ould shelter be useful as they are really struggling to fill in the forms?”</a:t>
            </a:r>
            <a:br>
              <a:rPr lang="en-GB" sz="1800" dirty="0">
                <a:solidFill>
                  <a:srgbClr val="000000"/>
                </a:solidFill>
                <a:effectLst/>
                <a:latin typeface="Calibri" panose="020F0502020204030204" pitchFamily="34" charset="0"/>
                <a:ea typeface="Times New Roman" panose="02020603050405020304" pitchFamily="18" charset="0"/>
              </a:rPr>
            </a:br>
            <a:br>
              <a:rPr lang="en-GB" sz="1800" dirty="0">
                <a:solidFill>
                  <a:srgbClr val="000000"/>
                </a:solidFill>
                <a:effectLst/>
                <a:latin typeface="Calibri" panose="020F0502020204030204" pitchFamily="34" charset="0"/>
                <a:ea typeface="Times New Roman" panose="02020603050405020304" pitchFamily="18" charset="0"/>
              </a:rPr>
            </a:br>
            <a:r>
              <a:rPr lang="en-GB" sz="1800" dirty="0">
                <a:solidFill>
                  <a:srgbClr val="000000"/>
                </a:solidFill>
                <a:effectLst/>
                <a:latin typeface="Calibri" panose="020F0502020204030204" pitchFamily="34" charset="0"/>
                <a:ea typeface="Times New Roman" panose="02020603050405020304" pitchFamily="18" charset="0"/>
              </a:rPr>
              <a:t>“She is a 40 year old local resident who has a long standing issue with low mood.  More recently due to covid she has been placed o furlough and is now unsure if she will be made redundant  This has obviously made her feel in limbo and has some financial implications which are impacted on her mood.  In addition the lack of work has meant she has lost all structure and routine to her days with loss of motivation.”</a:t>
            </a:r>
            <a:br>
              <a:rPr lang="en-GB" sz="1800" dirty="0">
                <a:solidFill>
                  <a:srgbClr val="000000"/>
                </a:solidFill>
                <a:effectLst/>
                <a:latin typeface="Calibri" panose="020F0502020204030204" pitchFamily="34" charset="0"/>
                <a:ea typeface="Times New Roman" panose="02020603050405020304" pitchFamily="18" charset="0"/>
              </a:rPr>
            </a:br>
            <a:endParaRPr lang="en-GB" sz="1400" dirty="0">
              <a:solidFill>
                <a:srgbClr val="000000"/>
              </a:solidFill>
              <a:latin typeface="Calibri" panose="020F0502020204030204" pitchFamily="34" charset="0"/>
            </a:endParaRPr>
          </a:p>
          <a:p>
            <a:pPr>
              <a:lnSpc>
                <a:spcPct val="90000"/>
              </a:lnSpc>
            </a:pPr>
            <a:endParaRPr lang="en-GB" sz="1400"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366487-D42B-4621-AE3C-B219DB098CD5}"/>
              </a:ext>
            </a:extLst>
          </p:cNvPr>
          <p:cNvSpPr txBox="1"/>
          <p:nvPr/>
        </p:nvSpPr>
        <p:spPr>
          <a:xfrm>
            <a:off x="801824" y="283893"/>
            <a:ext cx="10585176" cy="8712513"/>
          </a:xfrm>
          <a:prstGeom prst="rect">
            <a:avLst/>
          </a:prstGeom>
          <a:noFill/>
        </p:spPr>
        <p:txBody>
          <a:bodyPr wrap="square" rtlCol="0">
            <a:spAutoFit/>
          </a:bodyPr>
          <a:lstStyle/>
          <a:p>
            <a:pPr>
              <a:lnSpc>
                <a:spcPct val="90000"/>
              </a:lnSpc>
            </a:pPr>
            <a:r>
              <a:rPr lang="en-GB" dirty="0">
                <a:solidFill>
                  <a:srgbClr val="000000"/>
                </a:solidFill>
                <a:latin typeface="Calibri" panose="020F0502020204030204" pitchFamily="34" charset="0"/>
                <a:ea typeface="Times New Roman" panose="02020603050405020304" pitchFamily="18" charset="0"/>
              </a:rPr>
              <a:t>“</a:t>
            </a:r>
            <a:r>
              <a:rPr lang="en-GB" sz="1800" dirty="0">
                <a:solidFill>
                  <a:srgbClr val="000000"/>
                </a:solidFill>
                <a:effectLst/>
                <a:latin typeface="Calibri" panose="020F0502020204030204" pitchFamily="34" charset="0"/>
                <a:ea typeface="Times New Roman" panose="02020603050405020304" pitchFamily="18" charset="0"/>
              </a:rPr>
              <a:t>Two parent family with 4 children age 8, 2 and 8 months and 11 months old twins. 1 bed flat.</a:t>
            </a:r>
            <a:br>
              <a:rPr lang="en-GB" sz="1800" dirty="0">
                <a:solidFill>
                  <a:srgbClr val="000000"/>
                </a:solidFill>
                <a:effectLst/>
                <a:latin typeface="Calibri" panose="020F0502020204030204" pitchFamily="34" charset="0"/>
                <a:ea typeface="Times New Roman" panose="02020603050405020304" pitchFamily="18" charset="0"/>
              </a:rPr>
            </a:br>
            <a:r>
              <a:rPr lang="en-GB" sz="1800" dirty="0">
                <a:solidFill>
                  <a:srgbClr val="000000"/>
                </a:solidFill>
                <a:effectLst/>
                <a:latin typeface="Calibri" panose="020F0502020204030204" pitchFamily="34" charset="0"/>
                <a:ea typeface="Times New Roman" panose="02020603050405020304" pitchFamily="18" charset="0"/>
              </a:rPr>
              <a:t>Children have no bedroom room of their own to sleep in or space for play and stimulation.</a:t>
            </a:r>
            <a:br>
              <a:rPr lang="en-GB" sz="1800" dirty="0">
                <a:solidFill>
                  <a:srgbClr val="000000"/>
                </a:solidFill>
                <a:effectLst/>
                <a:latin typeface="Calibri" panose="020F0502020204030204" pitchFamily="34" charset="0"/>
                <a:ea typeface="Times New Roman" panose="02020603050405020304" pitchFamily="18" charset="0"/>
              </a:rPr>
            </a:br>
            <a:r>
              <a:rPr lang="en-GB" sz="1800" dirty="0">
                <a:solidFill>
                  <a:srgbClr val="000000"/>
                </a:solidFill>
                <a:effectLst/>
                <a:latin typeface="Calibri" panose="020F0502020204030204" pitchFamily="34" charset="0"/>
                <a:ea typeface="Times New Roman" panose="02020603050405020304" pitchFamily="18" charset="0"/>
              </a:rPr>
              <a:t>In the past, I referred to a Westminster Charity where they were allocated an outreach worker, but somehow father informed me that he only made contact once or twice. Their father has significant health problems and the housing situation is adding further stress to family.”</a:t>
            </a:r>
          </a:p>
          <a:p>
            <a:pPr>
              <a:lnSpc>
                <a:spcPct val="90000"/>
              </a:lnSpc>
            </a:pPr>
            <a:endParaRPr lang="en-GB" sz="1800" dirty="0">
              <a:solidFill>
                <a:srgbClr val="000000"/>
              </a:solidFill>
              <a:effectLst/>
              <a:latin typeface="Calibri" panose="020F0502020204030204" pitchFamily="34" charset="0"/>
              <a:ea typeface="Times New Roman" panose="02020603050405020304" pitchFamily="18" charset="0"/>
            </a:endParaRPr>
          </a:p>
          <a:p>
            <a:pPr>
              <a:lnSpc>
                <a:spcPct val="90000"/>
              </a:lnSpc>
            </a:pPr>
            <a:r>
              <a:rPr lang="en-GB" dirty="0">
                <a:solidFill>
                  <a:srgbClr val="000000"/>
                </a:solidFill>
                <a:latin typeface="Calibri" panose="020F0502020204030204" pitchFamily="34" charset="0"/>
                <a:ea typeface="Times New Roman" panose="02020603050405020304" pitchFamily="18" charset="0"/>
              </a:rPr>
              <a:t>”</a:t>
            </a:r>
            <a:r>
              <a:rPr lang="en-GB" sz="1800" dirty="0">
                <a:solidFill>
                  <a:srgbClr val="000000"/>
                </a:solidFill>
                <a:effectLst/>
                <a:latin typeface="Calibri" panose="020F0502020204030204" pitchFamily="34" charset="0"/>
                <a:ea typeface="Times New Roman" panose="02020603050405020304" pitchFamily="18" charset="0"/>
              </a:rPr>
              <a:t>She is feeling very </a:t>
            </a:r>
            <a:r>
              <a:rPr lang="en-GB" sz="1800" dirty="0" err="1">
                <a:solidFill>
                  <a:srgbClr val="000000"/>
                </a:solidFill>
                <a:effectLst/>
                <a:latin typeface="Calibri" panose="020F0502020204030204" pitchFamily="34" charset="0"/>
                <a:ea typeface="Times New Roman" panose="02020603050405020304" pitchFamily="18" charset="0"/>
              </a:rPr>
              <a:t>very</a:t>
            </a:r>
            <a:r>
              <a:rPr lang="en-GB" sz="1800" dirty="0">
                <a:solidFill>
                  <a:srgbClr val="000000"/>
                </a:solidFill>
                <a:effectLst/>
                <a:latin typeface="Calibri" panose="020F0502020204030204" pitchFamily="34" charset="0"/>
                <a:ea typeface="Times New Roman" panose="02020603050405020304" pitchFamily="18" charset="0"/>
              </a:rPr>
              <a:t> anxious - I'm going to give her a self referral to psychology services,</a:t>
            </a:r>
            <a:r>
              <a:rPr lang="en-GB" dirty="0">
                <a:solidFill>
                  <a:srgbClr val="000000"/>
                </a:solidFill>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she needs to be encouraged to re-engage in exercise, she is praying much more (</a:t>
            </a:r>
            <a:r>
              <a:rPr lang="en-GB" sz="1800" dirty="0" err="1">
                <a:solidFill>
                  <a:srgbClr val="000000"/>
                </a:solidFill>
                <a:effectLst/>
                <a:latin typeface="Calibri" panose="020F0502020204030204" pitchFamily="34" charset="0"/>
                <a:ea typeface="Times New Roman" panose="02020603050405020304" pitchFamily="18" charset="0"/>
              </a:rPr>
              <a:t>muslim</a:t>
            </a:r>
            <a:r>
              <a:rPr lang="en-GB" sz="1800" dirty="0">
                <a:solidFill>
                  <a:srgbClr val="000000"/>
                </a:solidFill>
                <a:effectLst/>
                <a:latin typeface="Calibri" panose="020F0502020204030204" pitchFamily="34" charset="0"/>
                <a:ea typeface="Times New Roman" panose="02020603050405020304" pitchFamily="18" charset="0"/>
              </a:rPr>
              <a:t>) and would like more guidance as </a:t>
            </a:r>
            <a:r>
              <a:rPr lang="en-GB" dirty="0">
                <a:solidFill>
                  <a:srgbClr val="000000"/>
                </a:solidFill>
                <a:latin typeface="Calibri" panose="020F0502020204030204" pitchFamily="34" charset="0"/>
                <a:ea typeface="Times New Roman" panose="02020603050405020304" pitchFamily="18" charset="0"/>
              </a:rPr>
              <a:t>holding on to </a:t>
            </a:r>
            <a:r>
              <a:rPr lang="en-GB" sz="1800" dirty="0">
                <a:solidFill>
                  <a:srgbClr val="000000"/>
                </a:solidFill>
                <a:effectLst/>
                <a:latin typeface="Calibri" panose="020F0502020204030204" pitchFamily="34" charset="0"/>
                <a:ea typeface="Times New Roman" panose="02020603050405020304" pitchFamily="18" charset="0"/>
              </a:rPr>
              <a:t>lots of past regrets - she doesn’t have any other hobbies, lives with her mum who is unwell.</a:t>
            </a:r>
            <a:br>
              <a:rPr lang="en-GB" sz="1800" dirty="0">
                <a:solidFill>
                  <a:srgbClr val="000000"/>
                </a:solidFill>
                <a:effectLst/>
                <a:latin typeface="Calibri" panose="020F0502020204030204" pitchFamily="34" charset="0"/>
                <a:ea typeface="Times New Roman" panose="02020603050405020304" pitchFamily="18" charset="0"/>
              </a:rPr>
            </a:br>
            <a:r>
              <a:rPr lang="en-GB" sz="1800" dirty="0">
                <a:solidFill>
                  <a:srgbClr val="000000"/>
                </a:solidFill>
                <a:effectLst/>
                <a:latin typeface="Calibri" panose="020F0502020204030204" pitchFamily="34" charset="0"/>
                <a:ea typeface="Times New Roman" panose="02020603050405020304" pitchFamily="18" charset="0"/>
              </a:rPr>
              <a:t>she </a:t>
            </a:r>
            <a:r>
              <a:rPr lang="en-GB" dirty="0">
                <a:solidFill>
                  <a:srgbClr val="000000"/>
                </a:solidFill>
                <a:latin typeface="Calibri" panose="020F0502020204030204" pitchFamily="34" charset="0"/>
                <a:ea typeface="Times New Roman" panose="02020603050405020304" pitchFamily="18" charset="0"/>
              </a:rPr>
              <a:t>has consented to you calling”</a:t>
            </a:r>
          </a:p>
          <a:p>
            <a:pPr>
              <a:lnSpc>
                <a:spcPct val="90000"/>
              </a:lnSpc>
            </a:pPr>
            <a:endParaRPr lang="en-GB" dirty="0">
              <a:solidFill>
                <a:srgbClr val="000000"/>
              </a:solidFill>
              <a:latin typeface="Calibri" panose="020F0502020204030204" pitchFamily="34" charset="0"/>
              <a:ea typeface="Times New Roman" panose="02020603050405020304" pitchFamily="18" charset="0"/>
            </a:endParaRPr>
          </a:p>
          <a:p>
            <a:pPr>
              <a:lnSpc>
                <a:spcPct val="90000"/>
              </a:lnSpc>
            </a:pPr>
            <a:r>
              <a:rPr lang="en-GB" sz="1800" dirty="0">
                <a:solidFill>
                  <a:srgbClr val="000000"/>
                </a:solidFill>
                <a:effectLst/>
                <a:latin typeface="Calibri" panose="020F0502020204030204" pitchFamily="34" charset="0"/>
                <a:ea typeface="Times New Roman" panose="02020603050405020304" pitchFamily="18" charset="0"/>
              </a:rPr>
              <a:t>“Bengali speaker + High Anxiety &amp; Worsening BP + Struggling to engage with work, finding suitable Bengali psychological support”</a:t>
            </a:r>
          </a:p>
          <a:p>
            <a:pPr>
              <a:lnSpc>
                <a:spcPct val="90000"/>
              </a:lnSpc>
            </a:pPr>
            <a:endParaRPr lang="en-GB" sz="1800" dirty="0">
              <a:solidFill>
                <a:srgbClr val="000000"/>
              </a:solidFill>
              <a:effectLst/>
              <a:latin typeface="Calibri" panose="020F0502020204030204" pitchFamily="34" charset="0"/>
              <a:ea typeface="Times New Roman" panose="02020603050405020304" pitchFamily="18" charset="0"/>
            </a:endParaRPr>
          </a:p>
          <a:p>
            <a:pPr>
              <a:lnSpc>
                <a:spcPct val="90000"/>
              </a:lnSpc>
            </a:pPr>
            <a:r>
              <a:rPr lang="en-GB" sz="1800" dirty="0">
                <a:solidFill>
                  <a:srgbClr val="000000"/>
                </a:solidFill>
                <a:effectLst/>
                <a:latin typeface="Calibri" panose="020F0502020204030204" pitchFamily="34" charset="0"/>
                <a:ea typeface="Times New Roman" panose="02020603050405020304" pitchFamily="18" charset="0"/>
              </a:rPr>
              <a:t>“I have a 52 year old lady who has bowel cancer, it is not curable but she is likely to be still offered some chemo. She is pretty unwell and has recently moved into the area and appears to have very little support from friends or relatives as her husband has already died several years ago. She says she would really appreciate some telephone befriending.” (Befriender/ Food Bank/ Regular Wellbeing Chat / Money Management VCS org) </a:t>
            </a:r>
          </a:p>
          <a:p>
            <a:pPr>
              <a:lnSpc>
                <a:spcPct val="90000"/>
              </a:lnSpc>
            </a:pPr>
            <a:endParaRPr lang="en-GB" dirty="0">
              <a:solidFill>
                <a:srgbClr val="000000"/>
              </a:solidFill>
              <a:latin typeface="Calibri" panose="020F0502020204030204" pitchFamily="34" charset="0"/>
              <a:ea typeface="Times New Roman" panose="02020603050405020304" pitchFamily="18" charset="0"/>
            </a:endParaRPr>
          </a:p>
          <a:p>
            <a:pPr>
              <a:lnSpc>
                <a:spcPct val="90000"/>
              </a:lnSpc>
            </a:pPr>
            <a:r>
              <a:rPr lang="en-GB" sz="1800" dirty="0">
                <a:solidFill>
                  <a:srgbClr val="000000"/>
                </a:solidFill>
                <a:effectLst/>
                <a:latin typeface="Calibri" panose="020F0502020204030204" pitchFamily="34" charset="0"/>
                <a:ea typeface="Times New Roman" panose="02020603050405020304" pitchFamily="18" charset="0"/>
              </a:rPr>
              <a:t>“I was wondering if you could review this patient. she is privately renting and currently having relapse in her mental health as the ceiling collapsed due to work the landlord is doing above. </a:t>
            </a:r>
            <a:r>
              <a:rPr lang="en-GB" dirty="0">
                <a:solidFill>
                  <a:srgbClr val="000000"/>
                </a:solidFill>
                <a:latin typeface="Calibri" panose="020F0502020204030204" pitchFamily="34" charset="0"/>
                <a:ea typeface="Times New Roman" panose="02020603050405020304" pitchFamily="18" charset="0"/>
              </a:rPr>
              <a:t>C</a:t>
            </a:r>
            <a:r>
              <a:rPr lang="en-GB" sz="1800" dirty="0">
                <a:solidFill>
                  <a:srgbClr val="000000"/>
                </a:solidFill>
                <a:effectLst/>
                <a:latin typeface="Calibri" panose="020F0502020204030204" pitchFamily="34" charset="0"/>
                <a:ea typeface="Times New Roman" panose="02020603050405020304" pitchFamily="18" charset="0"/>
              </a:rPr>
              <a:t>urrently scared to stay in the flat as worried something will happen.” (SP – Connect with VCS org to speak with Landlord, Coaching..)</a:t>
            </a:r>
            <a:br>
              <a:rPr lang="en-GB" sz="1800" dirty="0">
                <a:solidFill>
                  <a:srgbClr val="000000"/>
                </a:solidFill>
                <a:effectLst/>
                <a:latin typeface="Calibri" panose="020F0502020204030204" pitchFamily="34" charset="0"/>
                <a:ea typeface="Times New Roman" panose="02020603050405020304" pitchFamily="18" charset="0"/>
              </a:rPr>
            </a:br>
            <a:endParaRPr lang="en-GB" dirty="0">
              <a:solidFill>
                <a:srgbClr val="000000"/>
              </a:solidFill>
              <a:latin typeface="Calibri" panose="020F0502020204030204" pitchFamily="34" charset="0"/>
              <a:ea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could do with some legal aid/ support - advocate. Victim of torture but has gone from being very wealthy and able to after torture and escape and helping family members start a new life, seeing his physical and mental health suffer and financially now crippled. Feels like he wants to die. He is under psychology. We need to find something that he will engage with used to love singing. If we can help with the legal stuff that would be a start.” (Asylum Aid / Virtual Choir – explored other interest)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solidFill>
                <a:srgbClr val="000000"/>
              </a:solidFill>
              <a:effectLst/>
              <a:latin typeface="Calibri" panose="020F0502020204030204" pitchFamily="34" charset="0"/>
              <a:ea typeface="Times New Roman" panose="02020603050405020304" pitchFamily="18" charset="0"/>
            </a:endParaRPr>
          </a:p>
          <a:p>
            <a:pPr>
              <a:lnSpc>
                <a:spcPct val="90000"/>
              </a:lnSpc>
            </a:pPr>
            <a:endParaRPr lang="en-GB" dirty="0">
              <a:solidFill>
                <a:srgbClr val="000000"/>
              </a:solidFill>
              <a:latin typeface="Calibri" panose="020F0502020204030204" pitchFamily="34" charset="0"/>
              <a:ea typeface="Times New Roman" panose="02020603050405020304" pitchFamily="18" charset="0"/>
            </a:endParaRPr>
          </a:p>
          <a:p>
            <a:pPr>
              <a:lnSpc>
                <a:spcPct val="90000"/>
              </a:lnSpc>
            </a:pPr>
            <a:br>
              <a:rPr lang="en-GB" sz="1800" dirty="0">
                <a:solidFill>
                  <a:srgbClr val="000000"/>
                </a:solidFill>
                <a:effectLst/>
                <a:latin typeface="Calibri" panose="020F0502020204030204" pitchFamily="34" charset="0"/>
                <a:ea typeface="Times New Roman" panose="02020603050405020304" pitchFamily="18" charset="0"/>
              </a:rPr>
            </a:br>
            <a:endParaRPr lang="en-GB" dirty="0"/>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9F1B91-B53A-4175-A249-0BD6F3FF2535}"/>
              </a:ext>
            </a:extLst>
          </p:cNvPr>
          <p:cNvPicPr>
            <a:picLocks noChangeAspect="1"/>
          </p:cNvPicPr>
          <p:nvPr/>
        </p:nvPicPr>
        <p:blipFill>
          <a:blip r:embed="rId2"/>
          <a:stretch>
            <a:fillRect/>
          </a:stretch>
        </p:blipFill>
        <p:spPr>
          <a:xfrm>
            <a:off x="216160" y="615096"/>
            <a:ext cx="2818666" cy="5818259"/>
          </a:xfrm>
          <a:prstGeom prst="rect">
            <a:avLst/>
          </a:prstGeom>
        </p:spPr>
      </p:pic>
      <p:pic>
        <p:nvPicPr>
          <p:cNvPr id="5" name="Picture 4">
            <a:extLst>
              <a:ext uri="{FF2B5EF4-FFF2-40B4-BE49-F238E27FC236}">
                <a16:creationId xmlns:a16="http://schemas.microsoft.com/office/drawing/2014/main" id="{7915A179-504B-4E20-B1AF-F14927FEB4C6}"/>
              </a:ext>
            </a:extLst>
          </p:cNvPr>
          <p:cNvPicPr>
            <a:picLocks noChangeAspect="1"/>
          </p:cNvPicPr>
          <p:nvPr/>
        </p:nvPicPr>
        <p:blipFill>
          <a:blip r:embed="rId3"/>
          <a:stretch>
            <a:fillRect/>
          </a:stretch>
        </p:blipFill>
        <p:spPr>
          <a:xfrm>
            <a:off x="3079914" y="618873"/>
            <a:ext cx="3014500" cy="5766869"/>
          </a:xfrm>
          <a:prstGeom prst="rect">
            <a:avLst/>
          </a:prstGeom>
        </p:spPr>
      </p:pic>
      <p:pic>
        <p:nvPicPr>
          <p:cNvPr id="4" name="Picture 3">
            <a:extLst>
              <a:ext uri="{FF2B5EF4-FFF2-40B4-BE49-F238E27FC236}">
                <a16:creationId xmlns:a16="http://schemas.microsoft.com/office/drawing/2014/main" id="{7A20F2CE-0A61-414A-B7DF-F5C05389E838}"/>
              </a:ext>
            </a:extLst>
          </p:cNvPr>
          <p:cNvPicPr>
            <a:picLocks noChangeAspect="1"/>
          </p:cNvPicPr>
          <p:nvPr/>
        </p:nvPicPr>
        <p:blipFill>
          <a:blip r:embed="rId4"/>
          <a:stretch>
            <a:fillRect/>
          </a:stretch>
        </p:blipFill>
        <p:spPr>
          <a:xfrm>
            <a:off x="6139500" y="615096"/>
            <a:ext cx="2985185" cy="5818259"/>
          </a:xfrm>
          <a:prstGeom prst="rect">
            <a:avLst/>
          </a:prstGeom>
        </p:spPr>
      </p:pic>
      <p:pic>
        <p:nvPicPr>
          <p:cNvPr id="8" name="Picture 7">
            <a:extLst>
              <a:ext uri="{FF2B5EF4-FFF2-40B4-BE49-F238E27FC236}">
                <a16:creationId xmlns:a16="http://schemas.microsoft.com/office/drawing/2014/main" id="{67754EF4-ACB2-4B08-BDD0-041DD6FAF88B}"/>
              </a:ext>
            </a:extLst>
          </p:cNvPr>
          <p:cNvPicPr>
            <a:picLocks noChangeAspect="1"/>
          </p:cNvPicPr>
          <p:nvPr/>
        </p:nvPicPr>
        <p:blipFill>
          <a:blip r:embed="rId5"/>
          <a:stretch>
            <a:fillRect/>
          </a:stretch>
        </p:blipFill>
        <p:spPr>
          <a:xfrm>
            <a:off x="9199084" y="615096"/>
            <a:ext cx="2831810" cy="5818259"/>
          </a:xfrm>
          <a:prstGeom prst="rect">
            <a:avLst/>
          </a:prstGeom>
        </p:spPr>
      </p:pic>
      <p:sp>
        <p:nvSpPr>
          <p:cNvPr id="2" name="TextBox 1">
            <a:extLst>
              <a:ext uri="{FF2B5EF4-FFF2-40B4-BE49-F238E27FC236}">
                <a16:creationId xmlns:a16="http://schemas.microsoft.com/office/drawing/2014/main" id="{C277635D-F755-4BAF-BA77-EF0A71D8925A}"/>
              </a:ext>
            </a:extLst>
          </p:cNvPr>
          <p:cNvSpPr txBox="1"/>
          <p:nvPr/>
        </p:nvSpPr>
        <p:spPr>
          <a:xfrm>
            <a:off x="2638028" y="188640"/>
            <a:ext cx="6192688" cy="424732"/>
          </a:xfrm>
          <a:prstGeom prst="rect">
            <a:avLst/>
          </a:prstGeom>
          <a:noFill/>
        </p:spPr>
        <p:txBody>
          <a:bodyPr wrap="square" rtlCol="0">
            <a:spAutoFit/>
          </a:bodyPr>
          <a:lstStyle/>
          <a:p>
            <a:pPr algn="ctr">
              <a:lnSpc>
                <a:spcPct val="90000"/>
              </a:lnSpc>
            </a:pPr>
            <a:r>
              <a:rPr lang="en-US" sz="2400" b="1" dirty="0">
                <a:solidFill>
                  <a:schemeClr val="bg2">
                    <a:lumMod val="10000"/>
                  </a:schemeClr>
                </a:solidFill>
              </a:rPr>
              <a:t>Main supported needs</a:t>
            </a:r>
            <a:endParaRPr lang="en-GB" sz="2400" b="1" dirty="0">
              <a:solidFill>
                <a:schemeClr val="bg2">
                  <a:lumMod val="10000"/>
                </a:schemeClr>
              </a:solidFill>
            </a:endParaRPr>
          </a:p>
        </p:txBody>
      </p:sp>
    </p:spTree>
    <p:extLst>
      <p:ext uri="{BB962C8B-B14F-4D97-AF65-F5344CB8AC3E}">
        <p14:creationId xmlns:p14="http://schemas.microsoft.com/office/powerpoint/2010/main" val="199386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CFEA6AEF-FB65-4C00-9D26-3C97B4C258E8}"/>
              </a:ext>
            </a:extLst>
          </p:cNvPr>
          <p:cNvPicPr>
            <a:picLocks noGrp="1" noChangeAspect="1"/>
          </p:cNvPicPr>
          <p:nvPr>
            <p:ph idx="1"/>
          </p:nvPr>
        </p:nvPicPr>
        <p:blipFill>
          <a:blip r:embed="rId2"/>
          <a:stretch>
            <a:fillRect/>
          </a:stretch>
        </p:blipFill>
        <p:spPr>
          <a:xfrm>
            <a:off x="3055985" y="685798"/>
            <a:ext cx="2755704" cy="6029325"/>
          </a:xfrm>
        </p:spPr>
      </p:pic>
      <p:pic>
        <p:nvPicPr>
          <p:cNvPr id="12" name="Picture 11">
            <a:extLst>
              <a:ext uri="{FF2B5EF4-FFF2-40B4-BE49-F238E27FC236}">
                <a16:creationId xmlns:a16="http://schemas.microsoft.com/office/drawing/2014/main" id="{60D535EB-F2B0-415C-9F1E-04A582FA2820}"/>
              </a:ext>
            </a:extLst>
          </p:cNvPr>
          <p:cNvPicPr>
            <a:picLocks noChangeAspect="1"/>
          </p:cNvPicPr>
          <p:nvPr/>
        </p:nvPicPr>
        <p:blipFill>
          <a:blip r:embed="rId3"/>
          <a:stretch>
            <a:fillRect/>
          </a:stretch>
        </p:blipFill>
        <p:spPr>
          <a:xfrm>
            <a:off x="333772" y="685798"/>
            <a:ext cx="2705100" cy="6029325"/>
          </a:xfrm>
          <a:prstGeom prst="rect">
            <a:avLst/>
          </a:prstGeom>
        </p:spPr>
      </p:pic>
      <p:pic>
        <p:nvPicPr>
          <p:cNvPr id="16" name="Picture 15">
            <a:extLst>
              <a:ext uri="{FF2B5EF4-FFF2-40B4-BE49-F238E27FC236}">
                <a16:creationId xmlns:a16="http://schemas.microsoft.com/office/drawing/2014/main" id="{C833DC2F-5079-42D5-9248-0AE192F0071E}"/>
              </a:ext>
            </a:extLst>
          </p:cNvPr>
          <p:cNvPicPr>
            <a:picLocks noChangeAspect="1"/>
          </p:cNvPicPr>
          <p:nvPr/>
        </p:nvPicPr>
        <p:blipFill>
          <a:blip r:embed="rId4"/>
          <a:stretch>
            <a:fillRect/>
          </a:stretch>
        </p:blipFill>
        <p:spPr>
          <a:xfrm>
            <a:off x="5828802" y="693822"/>
            <a:ext cx="2844399" cy="6029325"/>
          </a:xfrm>
          <a:prstGeom prst="rect">
            <a:avLst/>
          </a:prstGeom>
        </p:spPr>
      </p:pic>
      <p:pic>
        <p:nvPicPr>
          <p:cNvPr id="18" name="Picture 17">
            <a:extLst>
              <a:ext uri="{FF2B5EF4-FFF2-40B4-BE49-F238E27FC236}">
                <a16:creationId xmlns:a16="http://schemas.microsoft.com/office/drawing/2014/main" id="{47814D02-6288-42A0-BD7C-6C4890C5EE25}"/>
              </a:ext>
            </a:extLst>
          </p:cNvPr>
          <p:cNvPicPr>
            <a:picLocks noChangeAspect="1"/>
          </p:cNvPicPr>
          <p:nvPr/>
        </p:nvPicPr>
        <p:blipFill>
          <a:blip r:embed="rId5"/>
          <a:stretch>
            <a:fillRect/>
          </a:stretch>
        </p:blipFill>
        <p:spPr>
          <a:xfrm>
            <a:off x="8690314" y="697998"/>
            <a:ext cx="2752313" cy="6017125"/>
          </a:xfrm>
          <a:prstGeom prst="rect">
            <a:avLst/>
          </a:prstGeom>
        </p:spPr>
      </p:pic>
      <p:sp>
        <p:nvSpPr>
          <p:cNvPr id="2" name="TextBox 1">
            <a:extLst>
              <a:ext uri="{FF2B5EF4-FFF2-40B4-BE49-F238E27FC236}">
                <a16:creationId xmlns:a16="http://schemas.microsoft.com/office/drawing/2014/main" id="{75F4C49C-D6EB-45FB-AF8E-906D6FB8BDB1}"/>
              </a:ext>
            </a:extLst>
          </p:cNvPr>
          <p:cNvSpPr txBox="1"/>
          <p:nvPr/>
        </p:nvSpPr>
        <p:spPr>
          <a:xfrm>
            <a:off x="333771" y="332656"/>
            <a:ext cx="11108855" cy="341632"/>
          </a:xfrm>
          <a:prstGeom prst="rect">
            <a:avLst/>
          </a:prstGeom>
          <a:noFill/>
        </p:spPr>
        <p:txBody>
          <a:bodyPr wrap="square" rtlCol="0">
            <a:spAutoFit/>
          </a:bodyPr>
          <a:lstStyle/>
          <a:p>
            <a:pPr algn="ctr">
              <a:lnSpc>
                <a:spcPct val="90000"/>
              </a:lnSpc>
            </a:pPr>
            <a:r>
              <a:rPr lang="en-US" b="1" dirty="0">
                <a:solidFill>
                  <a:srgbClr val="7030A0"/>
                </a:solidFill>
              </a:rPr>
              <a:t>Celebrating a Well-stocked Community </a:t>
            </a:r>
            <a:endParaRPr lang="en-GB" b="1" dirty="0">
              <a:solidFill>
                <a:srgbClr val="7030A0"/>
              </a:solidFill>
            </a:endParaRPr>
          </a:p>
        </p:txBody>
      </p:sp>
    </p:spTree>
    <p:extLst>
      <p:ext uri="{BB962C8B-B14F-4D97-AF65-F5344CB8AC3E}">
        <p14:creationId xmlns:p14="http://schemas.microsoft.com/office/powerpoint/2010/main" val="257829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3852" y="932760"/>
            <a:ext cx="9433048" cy="2496239"/>
          </a:xfrm>
        </p:spPr>
        <p:txBody>
          <a:bodyPr>
            <a:normAutofit/>
          </a:bodyPr>
          <a:lstStyle/>
          <a:p>
            <a:pPr algn="ctr"/>
            <a:r>
              <a:rPr lang="en-US" sz="1800" b="1" dirty="0">
                <a:solidFill>
                  <a:schemeClr val="accent3">
                    <a:lumMod val="50000"/>
                  </a:schemeClr>
                </a:solidFill>
              </a:rPr>
              <a:t>Less able to help with</a:t>
            </a:r>
          </a:p>
          <a:p>
            <a:endParaRPr lang="en-US" sz="1800" dirty="0"/>
          </a:p>
          <a:p>
            <a:pPr marL="342900" indent="-342900">
              <a:buFont typeface="Arial" panose="020B0604020202020204" pitchFamily="34" charset="0"/>
              <a:buChar char="•"/>
            </a:pPr>
            <a:r>
              <a:rPr lang="en-US" sz="2000" dirty="0"/>
              <a:t>Stopping working men access to communal area to fix window</a:t>
            </a:r>
          </a:p>
          <a:p>
            <a:pPr marL="342900" indent="-342900">
              <a:buFont typeface="Arial" panose="020B0604020202020204" pitchFamily="34" charset="0"/>
              <a:buChar char="•"/>
            </a:pPr>
            <a:r>
              <a:rPr lang="en-US" sz="2000" dirty="0"/>
              <a:t>Escalating repairs with haste</a:t>
            </a:r>
          </a:p>
          <a:p>
            <a:pPr marL="342900" indent="-342900">
              <a:buFont typeface="Arial" panose="020B0604020202020204" pitchFamily="34" charset="0"/>
              <a:buChar char="•"/>
            </a:pPr>
            <a:r>
              <a:rPr lang="en-US" sz="2000" dirty="0"/>
              <a:t>Over 70 – Informing the GP of activities to support the patient in the VCS.</a:t>
            </a:r>
          </a:p>
          <a:p>
            <a:pPr marL="342900" indent="-342900">
              <a:buFont typeface="Arial" panose="020B0604020202020204" pitchFamily="34" charset="0"/>
              <a:buChar char="•"/>
            </a:pPr>
            <a:r>
              <a:rPr lang="en-US" sz="2000" dirty="0"/>
              <a:t>Access to money but not to trusted house help</a:t>
            </a:r>
          </a:p>
          <a:p>
            <a:pPr marL="342900" indent="-342900">
              <a:buFont typeface="Arial" panose="020B0604020202020204" pitchFamily="34" charset="0"/>
              <a:buChar char="•"/>
            </a:pPr>
            <a:r>
              <a:rPr lang="en-US" sz="2000" dirty="0"/>
              <a:t>Housing – private/ council / housing association/ temporary</a:t>
            </a:r>
          </a:p>
          <a:p>
            <a:endParaRPr lang="en-US" sz="1800" dirty="0"/>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99F7-68B5-4AE3-82B7-2AF35C65E1CE}"/>
              </a:ext>
            </a:extLst>
          </p:cNvPr>
          <p:cNvSpPr>
            <a:spLocks noGrp="1"/>
          </p:cNvSpPr>
          <p:nvPr>
            <p:ph type="title"/>
          </p:nvPr>
        </p:nvSpPr>
        <p:spPr/>
        <p:txBody>
          <a:bodyPr>
            <a:normAutofit/>
          </a:bodyPr>
          <a:lstStyle/>
          <a:p>
            <a:pPr algn="ctr"/>
            <a:r>
              <a:rPr lang="en-US" sz="6000" dirty="0"/>
              <a:t>Questions</a:t>
            </a:r>
            <a:endParaRPr lang="en-GB" sz="6000" dirty="0"/>
          </a:p>
        </p:txBody>
      </p:sp>
      <p:pic>
        <p:nvPicPr>
          <p:cNvPr id="4" name="Picture 3">
            <a:extLst>
              <a:ext uri="{FF2B5EF4-FFF2-40B4-BE49-F238E27FC236}">
                <a16:creationId xmlns:a16="http://schemas.microsoft.com/office/drawing/2014/main" id="{2054C9F5-705B-4E43-8DB0-A3C423EC394C}"/>
              </a:ext>
            </a:extLst>
          </p:cNvPr>
          <p:cNvPicPr>
            <a:picLocks noChangeAspect="1"/>
          </p:cNvPicPr>
          <p:nvPr/>
        </p:nvPicPr>
        <p:blipFill>
          <a:blip r:embed="rId2"/>
          <a:stretch>
            <a:fillRect/>
          </a:stretch>
        </p:blipFill>
        <p:spPr>
          <a:xfrm>
            <a:off x="3934172" y="2132856"/>
            <a:ext cx="4139543" cy="3956647"/>
          </a:xfrm>
          <a:prstGeom prst="rect">
            <a:avLst/>
          </a:prstGeom>
        </p:spPr>
      </p:pic>
    </p:spTree>
    <p:extLst>
      <p:ext uri="{BB962C8B-B14F-4D97-AF65-F5344CB8AC3E}">
        <p14:creationId xmlns:p14="http://schemas.microsoft.com/office/powerpoint/2010/main" val="259714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290</TotalTime>
  <Words>1005</Words>
  <Application>Microsoft Office PowerPoint</Application>
  <PresentationFormat>Custom</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Euphemia</vt:lpstr>
      <vt:lpstr>Wingdings</vt:lpstr>
      <vt:lpstr>Serenity 16x9</vt:lpstr>
      <vt:lpstr>PowerPoint Presentation</vt:lpstr>
      <vt:lpstr>Patients / Residents received a Social Prescription April 2020 – April 2021</vt:lpstr>
      <vt:lpstr>Lay of the Land</vt:lpstr>
      <vt:lpstr>Health Professionals to Social Prescriber.</vt:lpstr>
      <vt:lpstr>PowerPoint Presentation</vt:lpstr>
      <vt:lpstr>PowerPoint Presentation</vt:lpstr>
      <vt:lpstr>PowerPoint Presentation</vt:lpstr>
      <vt:lpstr>PowerPoint Presentation</vt:lpstr>
      <vt:lpstr>Questions</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Concia Albert</dc:creator>
  <cp:lastModifiedBy>Concia Albert</cp:lastModifiedBy>
  <cp:revision>23</cp:revision>
  <dcterms:created xsi:type="dcterms:W3CDTF">2021-05-24T18:50:46Z</dcterms:created>
  <dcterms:modified xsi:type="dcterms:W3CDTF">2021-05-25T15:32:01Z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