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257" r:id="rId4"/>
    <p:sldId id="28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83" r:id="rId15"/>
    <p:sldId id="284" r:id="rId16"/>
    <p:sldId id="282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B21E65-0C3D-4A84-9EF1-D5B05308DEBD}" v="99" dt="2021-03-02T12:15:30.58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rgbClr val="CAD2E9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0000"/>
        </a:fontRef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0000"/>
        </a:fontRef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381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0000"/>
        </a:fontRef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381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rgbClr val="CADADB"/>
          </a:solidFill>
        </a:fill>
      </a:tcStyle>
    </a:wholeTbl>
    <a:band2H>
      <a:tcTxStyle/>
      <a:tcStyle>
        <a:tcBdr/>
        <a:fill>
          <a:solidFill>
            <a:srgbClr val="E6EDEE"/>
          </a:solidFill>
        </a:fill>
      </a:tcStyle>
    </a:band2H>
    <a:firstCol>
      <a:tcTxStyle b="on" i="off">
        <a:fontRef idx="major">
          <a:srgbClr val="FF0000"/>
        </a:fontRef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0000"/>
        </a:fontRef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381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0000"/>
        </a:fontRef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381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rgbClr val="E7D7CB"/>
          </a:solidFill>
        </a:fill>
      </a:tcStyle>
    </a:wholeTbl>
    <a:band2H>
      <a:tcTxStyle/>
      <a:tcStyle>
        <a:tcBdr/>
        <a:fill>
          <a:solidFill>
            <a:srgbClr val="F3ECE7"/>
          </a:solidFill>
        </a:fill>
      </a:tcStyle>
    </a:band2H>
    <a:firstCol>
      <a:tcTxStyle b="on" i="off">
        <a:fontRef idx="major">
          <a:srgbClr val="FF0000"/>
        </a:fontRef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0000"/>
        </a:fontRef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381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0000"/>
        </a:fontRef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381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0000"/>
          </a:solidFill>
        </a:fill>
      </a:tcStyle>
    </a:band2H>
    <a:firstCol>
      <a:tcTxStyle b="on" i="off">
        <a:fontRef idx="major">
          <a:srgbClr val="FF0000"/>
        </a:fontRef>
        <a:srgbClr val="FF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0000"/>
          </a:solidFill>
        </a:fill>
      </a:tcStyle>
    </a:lastRow>
    <a:firstRow>
      <a:tcTxStyle b="on" i="off">
        <a:fontRef idx="major">
          <a:srgbClr val="FF0000"/>
        </a:fontRef>
        <a:srgbClr val="FF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0000"/>
        </a:fontRef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Ref idx="major">
          <a:srgbClr val="FF0000"/>
        </a:fontRef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381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0000"/>
        </a:fontRef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381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0000"/>
        </a:fontRef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rgbClr val="FF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0000"/>
        </a:fontRef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rgbClr val="FF0000">
              <a:alpha val="20000"/>
            </a:srgbClr>
          </a:solidFill>
        </a:fill>
      </a:tcStyle>
    </a:firstCol>
    <a:lastRow>
      <a:tcTxStyle b="on" i="off">
        <a:fontRef idx="major">
          <a:srgbClr val="FF0000"/>
        </a:fontRef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508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0000"/>
        </a:fontRef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254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6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9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9EB21E65-0C3D-4A84-9EF1-D5B05308DEBD}"/>
    <pc:docChg chg="addSld delSld modSld sldOrd">
      <pc:chgData name="" userId="" providerId="" clId="Web-{9EB21E65-0C3D-4A84-9EF1-D5B05308DEBD}" dt="2021-03-02T12:15:30.587" v="87"/>
      <pc:docMkLst>
        <pc:docMk/>
      </pc:docMkLst>
      <pc:sldChg chg="modSp">
        <pc:chgData name="" userId="" providerId="" clId="Web-{9EB21E65-0C3D-4A84-9EF1-D5B05308DEBD}" dt="2021-03-02T12:00:54.951" v="9" actId="20577"/>
        <pc:sldMkLst>
          <pc:docMk/>
          <pc:sldMk cId="0" sldId="256"/>
        </pc:sldMkLst>
        <pc:spChg chg="mod">
          <ac:chgData name="" userId="" providerId="" clId="Web-{9EB21E65-0C3D-4A84-9EF1-D5B05308DEBD}" dt="2021-03-02T12:00:54.951" v="9" actId="20577"/>
          <ac:spMkLst>
            <pc:docMk/>
            <pc:sldMk cId="0" sldId="256"/>
            <ac:spMk id="110" creationId="{00000000-0000-0000-0000-000000000000}"/>
          </ac:spMkLst>
        </pc:spChg>
      </pc:sldChg>
      <pc:sldChg chg="addSp delSp modSp del mod modClrScheme chgLayout">
        <pc:chgData name="" userId="" providerId="" clId="Web-{9EB21E65-0C3D-4A84-9EF1-D5B05308DEBD}" dt="2021-03-02T12:13:09.966" v="82"/>
        <pc:sldMkLst>
          <pc:docMk/>
          <pc:sldMk cId="0" sldId="258"/>
        </pc:sldMkLst>
        <pc:spChg chg="add del mod">
          <ac:chgData name="" userId="" providerId="" clId="Web-{9EB21E65-0C3D-4A84-9EF1-D5B05308DEBD}" dt="2021-03-02T12:03:06.772" v="26"/>
          <ac:spMkLst>
            <pc:docMk/>
            <pc:sldMk cId="0" sldId="258"/>
            <ac:spMk id="2" creationId="{5EE6FED0-AF45-492A-B370-258CEA78E8C5}"/>
          </ac:spMkLst>
        </pc:spChg>
        <pc:spChg chg="add del mod ord">
          <ac:chgData name="" userId="" providerId="" clId="Web-{9EB21E65-0C3D-4A84-9EF1-D5B05308DEBD}" dt="2021-03-02T12:06:46.504" v="45"/>
          <ac:spMkLst>
            <pc:docMk/>
            <pc:sldMk cId="0" sldId="258"/>
            <ac:spMk id="3" creationId="{2993D664-EBDC-4182-9746-4C5350DBDD3E}"/>
          </ac:spMkLst>
        </pc:spChg>
        <pc:spChg chg="mod">
          <ac:chgData name="" userId="" providerId="" clId="Web-{9EB21E65-0C3D-4A84-9EF1-D5B05308DEBD}" dt="2021-03-02T12:10:05.376" v="62" actId="1076"/>
          <ac:spMkLst>
            <pc:docMk/>
            <pc:sldMk cId="0" sldId="258"/>
            <ac:spMk id="116" creationId="{00000000-0000-0000-0000-000000000000}"/>
          </ac:spMkLst>
        </pc:spChg>
      </pc:sldChg>
      <pc:sldChg chg="ord">
        <pc:chgData name="" userId="" providerId="" clId="Web-{9EB21E65-0C3D-4A84-9EF1-D5B05308DEBD}" dt="2021-03-02T12:14:04.409" v="83"/>
        <pc:sldMkLst>
          <pc:docMk/>
          <pc:sldMk cId="0" sldId="267"/>
        </pc:sldMkLst>
      </pc:sldChg>
      <pc:sldChg chg="ord">
        <pc:chgData name="" userId="" providerId="" clId="Web-{9EB21E65-0C3D-4A84-9EF1-D5B05308DEBD}" dt="2021-03-02T12:14:22.973" v="84"/>
        <pc:sldMkLst>
          <pc:docMk/>
          <pc:sldMk cId="0" sldId="271"/>
        </pc:sldMkLst>
      </pc:sldChg>
      <pc:sldChg chg="ord">
        <pc:chgData name="" userId="" providerId="" clId="Web-{9EB21E65-0C3D-4A84-9EF1-D5B05308DEBD}" dt="2021-03-02T12:15:30.587" v="87"/>
        <pc:sldMkLst>
          <pc:docMk/>
          <pc:sldMk cId="0" sldId="283"/>
        </pc:sldMkLst>
      </pc:sldChg>
      <pc:sldChg chg="ord">
        <pc:chgData name="" userId="" providerId="" clId="Web-{9EB21E65-0C3D-4A84-9EF1-D5B05308DEBD}" dt="2021-03-02T12:15:28.196" v="86"/>
        <pc:sldMkLst>
          <pc:docMk/>
          <pc:sldMk cId="0" sldId="284"/>
        </pc:sldMkLst>
      </pc:sldChg>
      <pc:sldChg chg="new del">
        <pc:chgData name="" userId="" providerId="" clId="Web-{9EB21E65-0C3D-4A84-9EF1-D5B05308DEBD}" dt="2021-03-02T12:06:50.943" v="46"/>
        <pc:sldMkLst>
          <pc:docMk/>
          <pc:sldMk cId="2272121552" sldId="288"/>
        </pc:sldMkLst>
      </pc:sldChg>
      <pc:sldChg chg="addSp modSp new">
        <pc:chgData name="" userId="" providerId="" clId="Web-{9EB21E65-0C3D-4A84-9EF1-D5B05308DEBD}" dt="2021-03-02T12:12:59.327" v="81" actId="14100"/>
        <pc:sldMkLst>
          <pc:docMk/>
          <pc:sldMk cId="3587172256" sldId="288"/>
        </pc:sldMkLst>
        <pc:spChg chg="add mod">
          <ac:chgData name="" userId="" providerId="" clId="Web-{9EB21E65-0C3D-4A84-9EF1-D5B05308DEBD}" dt="2021-03-02T12:12:59.327" v="81" actId="14100"/>
          <ac:spMkLst>
            <pc:docMk/>
            <pc:sldMk cId="3587172256" sldId="288"/>
            <ac:spMk id="2" creationId="{B6858B99-FC53-490F-95A3-614BE47608F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6500" y="8905523"/>
            <a:ext cx="273608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60" r:id="rId10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ocial Justice and Medicin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Community Mental Health Transformation</a:t>
            </a:r>
          </a:p>
        </p:txBody>
      </p:sp>
      <p:sp>
        <p:nvSpPr>
          <p:cNvPr id="111" name="Dr Sara Ketteley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Dr Sara Ketteley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ife expectancy gap for women in Westminst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r>
              <a:t>Life expectancy gap for women in Westminster</a:t>
            </a:r>
          </a:p>
        </p:txBody>
      </p:sp>
      <p:sp>
        <p:nvSpPr>
          <p:cNvPr id="134" name="9.7 years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 defTabSz="2340805">
              <a:lnSpc>
                <a:spcPct val="80000"/>
              </a:lnSpc>
              <a:spcBef>
                <a:spcPts val="0"/>
              </a:spcBef>
              <a:buSzTx/>
              <a:buNone/>
              <a:defRPr sz="21504" spc="-43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9.7 years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Average of death for people experiencing homelessnes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r>
              <a:t>Average of death for people experiencing homelessness</a:t>
            </a:r>
          </a:p>
        </p:txBody>
      </p:sp>
      <p:sp>
        <p:nvSpPr>
          <p:cNvPr id="137" name="46 for me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 defTabSz="1536153">
              <a:lnSpc>
                <a:spcPct val="80000"/>
              </a:lnSpc>
              <a:spcBef>
                <a:spcPts val="0"/>
              </a:spcBef>
              <a:buSzTx/>
              <a:buNone/>
              <a:defRPr sz="14112" spc="-282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46 for men</a:t>
            </a:r>
          </a:p>
          <a:p>
            <a:pPr marL="0" indent="0" algn="ctr" defTabSz="1536153">
              <a:lnSpc>
                <a:spcPct val="80000"/>
              </a:lnSpc>
              <a:spcBef>
                <a:spcPts val="0"/>
              </a:spcBef>
              <a:buSzTx/>
              <a:buNone/>
              <a:defRPr sz="14112" spc="-282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43 for women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ommended key components of social justice development in medicin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68045">
              <a:defRPr sz="5040"/>
            </a:lvl1pPr>
          </a:lstStyle>
          <a:p>
            <a:r>
              <a:t>Recommended key components of social justice development in medicine</a:t>
            </a:r>
          </a:p>
        </p:txBody>
      </p:sp>
      <p:sp>
        <p:nvSpPr>
          <p:cNvPr id="140" name="linking of social accountability objective and measurable health outcomes (Data;WSIC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linking of social accountability objective and measurable health outcomes (Data;WSIC)</a:t>
            </a:r>
          </a:p>
          <a:p>
            <a:r>
              <a:t>encourage opportunities to learn in marginalised or low resource communities (SI sessions)</a:t>
            </a:r>
          </a:p>
          <a:p>
            <a:r>
              <a:t>encourage development of close relationships with communities (advocacy)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Advocac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Advocacy </a:t>
            </a:r>
          </a:p>
        </p:txBody>
      </p:sp>
      <p:sp>
        <p:nvSpPr>
          <p:cNvPr id="156" name="At an individual patient level - eg housing reports, benefit reports, signposting - being curiou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2627" indent="-452627" defTabSz="578358">
              <a:spcBef>
                <a:spcPts val="4100"/>
              </a:spcBef>
              <a:defRPr sz="3762"/>
            </a:pPr>
            <a:r>
              <a:t>At an individual patient level - eg housing reports, benefit reports, signposting - being curious</a:t>
            </a:r>
          </a:p>
          <a:p>
            <a:pPr marL="452627" indent="-452627" defTabSz="578358">
              <a:spcBef>
                <a:spcPts val="4100"/>
              </a:spcBef>
              <a:defRPr sz="3762"/>
            </a:pPr>
            <a:r>
              <a:t>At a local level - eg developing and collaborating with local system, joint learning, recognising networks - being curious</a:t>
            </a:r>
          </a:p>
          <a:p>
            <a:pPr marL="452627" indent="-452627" defTabSz="578358">
              <a:spcBef>
                <a:spcPts val="4100"/>
              </a:spcBef>
              <a:defRPr sz="3762"/>
            </a:pPr>
            <a:r>
              <a:t>Advocating at a national level - eg participating in the Dying Homeless Project Coalition; commissioning standards - being curious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omplex problems require Collaborative solution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Complex problems require Collaborative solutions</a:t>
            </a:r>
          </a:p>
          <a:p>
            <a:r>
              <a:t>Need to avoid “uncoordinated professional lenses” and silo practice</a:t>
            </a:r>
          </a:p>
          <a:p>
            <a:r>
              <a:t>Strengths in common values and mission</a:t>
            </a:r>
          </a:p>
          <a:p>
            <a:r>
              <a:t>Need to have a leadership commitment to proportionate universalism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Reque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Request</a:t>
            </a:r>
          </a:p>
        </p:txBody>
      </p:sp>
      <p:sp>
        <p:nvSpPr>
          <p:cNvPr id="192" name="Consider a role within your community, eg trustee of a group, volunteering, active participatio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Consider a role within your community, eg trustee of a group, volunteering, active participation</a:t>
            </a:r>
          </a:p>
          <a:p>
            <a:r>
              <a:t>Be part of your community</a:t>
            </a:r>
          </a:p>
          <a:p>
            <a:r>
              <a:t>Good for wellbeing for you - and for your community</a:t>
            </a:r>
          </a:p>
          <a:p>
            <a:r>
              <a:t>Become a health creator 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linical poverty tool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02412">
              <a:defRPr sz="6880"/>
            </a:pPr>
            <a:r>
              <a:t>Clinical poverty tool</a:t>
            </a:r>
          </a:p>
          <a:p>
            <a:pPr defTabSz="502412">
              <a:defRPr sz="6880"/>
            </a:pPr>
            <a:r>
              <a:t>Bloch 2009</a:t>
            </a:r>
          </a:p>
        </p:txBody>
      </p:sp>
      <p:sp>
        <p:nvSpPr>
          <p:cNvPr id="187" name="Ask everybody about their income - do you ever have difficulty making ends meet at the end of the month?,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Ask everybody about their income - do you ever have difficulty making ends meet at the end of the month?, </a:t>
            </a:r>
          </a:p>
          <a:p>
            <a:r>
              <a:t>be aware of the evidence linking poverty to poorer health outcomes </a:t>
            </a:r>
          </a:p>
          <a:p>
            <a:r>
              <a:t>do something about it — connect patients to supports.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WL strateg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NWL strategy</a:t>
            </a:r>
          </a:p>
        </p:txBody>
      </p:sp>
      <p:sp>
        <p:nvSpPr>
          <p:cNvPr id="143" name="Reducing inequalities and achieving health outcomes on a par with the best global citi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Reducing inequalities and achieving health outcomes on a par with the best global cities</a:t>
            </a:r>
          </a:p>
          <a:p>
            <a:r>
              <a:t>From “ambition to action”</a:t>
            </a:r>
          </a:p>
          <a:p>
            <a:r>
              <a:t>MH community transformation back to population level teams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Virchow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Virchow</a:t>
            </a:r>
          </a:p>
        </p:txBody>
      </p:sp>
      <p:sp>
        <p:nvSpPr>
          <p:cNvPr id="114" name="“physicians are the natural attorneys of the poor, and social problems fall to a large extent within their jurisdiction.”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 defTabSz="2145791">
              <a:lnSpc>
                <a:spcPct val="80000"/>
              </a:lnSpc>
              <a:spcBef>
                <a:spcPts val="0"/>
              </a:spcBef>
              <a:buSzTx/>
              <a:buNone/>
              <a:defRPr sz="7392" spc="-147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FD00"/>
                    </a:gs>
                  </a:gsLst>
                  <a:lin ang="2700000" scaled="0"/>
                </a:gra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“physicians are the natural attorneys of the poor, and social problems fall to a large extent within their jurisdiction.”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858B99-FC53-490F-95A3-614BE47608F7}"/>
              </a:ext>
            </a:extLst>
          </p:cNvPr>
          <p:cNvSpPr txBox="1"/>
          <p:nvPr/>
        </p:nvSpPr>
        <p:spPr>
          <a:xfrm>
            <a:off x="1613227" y="3835776"/>
            <a:ext cx="10025125" cy="302647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5400">
                <a:solidFill>
                  <a:srgbClr val="FF00D8"/>
                </a:solidFill>
                <a:latin typeface="Graphik Semibold"/>
              </a:rPr>
              <a:t>To reduce the steepness of the social gradient in health, actions must be universal, but with a scale  and intensity that is proportionate to the level of disadvantage. We call this proportionate universalism.</a:t>
            </a:r>
            <a:r>
              <a:rPr lang="en-GB" sz="5400">
                <a:latin typeface="Graphik Semibold"/>
              </a:rPr>
              <a:t>​</a:t>
            </a:r>
            <a:endParaRPr lang="en-GB" sz="5400"/>
          </a:p>
        </p:txBody>
      </p:sp>
    </p:spTree>
    <p:extLst>
      <p:ext uri="{BB962C8B-B14F-4D97-AF65-F5344CB8AC3E}">
        <p14:creationId xmlns:p14="http://schemas.microsoft.com/office/powerpoint/2010/main" val="358717225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ommon Valu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Civic Professionalism</a:t>
            </a:r>
          </a:p>
        </p:txBody>
      </p:sp>
      <p:sp>
        <p:nvSpPr>
          <p:cNvPr id="119" name="Promoting Proportionate Universalism - health resource distribution that favours the disadvantaged and actively reverses the inverse care law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9768" indent="-429768" defTabSz="549148">
              <a:spcBef>
                <a:spcPts val="3900"/>
              </a:spcBef>
              <a:defRPr sz="3500"/>
            </a:pPr>
            <a:r>
              <a:t>Promoting Proportionate Universalism - health resource distribution that favours the disadvantaged and actively reverses the inverse care law</a:t>
            </a:r>
          </a:p>
          <a:p>
            <a:pPr marL="429768" indent="-429768" defTabSz="549148">
              <a:spcBef>
                <a:spcPts val="3900"/>
              </a:spcBef>
              <a:defRPr sz="3500"/>
            </a:pPr>
            <a:r>
              <a:t>A recognition that all clinicians must be involved in helping patients to improve their health not just by medical treatment but through advocacy, inter professional working and engagement with Public Health</a:t>
            </a:r>
          </a:p>
          <a:p>
            <a:pPr marL="0" indent="0" defTabSz="429768">
              <a:spcBef>
                <a:spcPts val="0"/>
              </a:spcBef>
              <a:buSzTx/>
              <a:buNone/>
              <a:defRPr sz="2500">
                <a:solidFill>
                  <a:srgbClr val="F9F9F9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  <a:p>
            <a:pPr marL="0" indent="0" defTabSz="429768">
              <a:spcBef>
                <a:spcPts val="0"/>
              </a:spcBef>
              <a:buSzTx/>
              <a:buNone/>
              <a:defRPr sz="2500">
                <a:solidFill>
                  <a:srgbClr val="F9F9F9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Academy of Medical Royal Colleges and Faculty for Homeless and Inclusion Health Joint Position Statement 8 May 2017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commendations - 10 years 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r>
              <a:t>Recommendations - 10 years on</a:t>
            </a:r>
          </a:p>
        </p:txBody>
      </p:sp>
      <p:sp>
        <p:nvSpPr>
          <p:cNvPr id="122" name="Give every child the best start in life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8620" indent="-388620" defTabSz="496570">
              <a:spcBef>
                <a:spcPts val="3500"/>
              </a:spcBef>
              <a:defRPr sz="3230"/>
            </a:pPr>
            <a:r>
              <a:t>Give every child the best start in life. 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Enable all children, young people and adults to maximise their capabilities and have control over their lives. 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Create fair employment and good work for all. 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Ensure a healthy standard of living for all. 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Create and develop healthy and sustainable places and communities. 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Strengthen the role and impact of ill health prevention.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uild Back Fair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Build Back Fairer</a:t>
            </a:r>
          </a:p>
        </p:txBody>
      </p:sp>
      <p:sp>
        <p:nvSpPr>
          <p:cNvPr id="125" name="Marmot Dec 2020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Marmot Dec 2020</a:t>
            </a:r>
          </a:p>
          <a:p>
            <a:r>
              <a:t>This should now be extended to become a national strategy on inequalities, led by the Prime Minister, to reduce widening social, economic, environmental and health inequalities. This should be a high priority for government policies and public investments.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NHS Long Term PLAN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73201">
              <a:defRPr sz="3402">
                <a:solidFill>
                  <a:srgbClr val="FF00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NHS Long Term PLAN</a:t>
            </a:r>
          </a:p>
          <a:p>
            <a:pPr defTabSz="473201">
              <a:defRPr sz="3402">
                <a:solidFill>
                  <a:srgbClr val="FF00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Chapter 2: More NHS action on prevention and health inequalities</a:t>
            </a:r>
          </a:p>
        </p:txBody>
      </p:sp>
      <p:sp>
        <p:nvSpPr>
          <p:cNvPr id="128" name="While life expectancy continues to improve for the most affluent 10% of our population, it has either stalled or fallen for the most deprived 10%.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7064002"/>
          </a:xfrm>
          <a:prstGeom prst="rect">
            <a:avLst/>
          </a:prstGeom>
        </p:spPr>
        <p:txBody>
          <a:bodyPr/>
          <a:lstStyle/>
          <a:p>
            <a:r>
              <a:t>While life expectancy continues to improve for the most affluent 10% of our population, it has either stalled or fallen for the most deprived 10%.</a:t>
            </a:r>
          </a:p>
          <a:p>
            <a:r>
              <a:t>Compared with the general patient population, patients with severe mental illnesses are at substantially higher risk of obesity, asthma, diabetes, chronic obstructive pulmonary disease (COPD) and cardiovascular disease</a:t>
            </a:r>
          </a:p>
          <a:p>
            <a:r>
              <a:t>The number of people sleeping rough has been increasing in recent years. People affected by homelessness die, on average, around 30 years earlier than the general population 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Life expectancy gap for men in Westminst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r>
              <a:t>Life expectancy gap for men in Westminster</a:t>
            </a:r>
          </a:p>
        </p:txBody>
      </p:sp>
      <p:sp>
        <p:nvSpPr>
          <p:cNvPr id="131" name="16.9 years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 defTabSz="2243271">
              <a:lnSpc>
                <a:spcPct val="80000"/>
              </a:lnSpc>
              <a:spcBef>
                <a:spcPts val="0"/>
              </a:spcBef>
              <a:buSzTx/>
              <a:buNone/>
              <a:defRPr sz="20608" spc="-412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16.9 years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627</Words>
  <Application>Microsoft Office PowerPoint</Application>
  <PresentationFormat>Custom</PresentationFormat>
  <Paragraphs>58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Avenir Roman</vt:lpstr>
      <vt:lpstr>Graphik Semibold</vt:lpstr>
      <vt:lpstr>Helvetica</vt:lpstr>
      <vt:lpstr>Helvetica Light</vt:lpstr>
      <vt:lpstr>Gradient</vt:lpstr>
      <vt:lpstr>Community Mental Health Transformation</vt:lpstr>
      <vt:lpstr>NWL strategy</vt:lpstr>
      <vt:lpstr>Virchow</vt:lpstr>
      <vt:lpstr>PowerPoint Presentation</vt:lpstr>
      <vt:lpstr>Civic Professionalism</vt:lpstr>
      <vt:lpstr>Recommendations - 10 years on</vt:lpstr>
      <vt:lpstr>Build Back Fairer</vt:lpstr>
      <vt:lpstr>NHS Long Term PLAN Chapter 2: More NHS action on prevention and health inequalities</vt:lpstr>
      <vt:lpstr>Life expectancy gap for men in Westminster</vt:lpstr>
      <vt:lpstr>Life expectancy gap for women in Westminster</vt:lpstr>
      <vt:lpstr>Average of death for people experiencing homelessness</vt:lpstr>
      <vt:lpstr>Recommended key components of social justice development in medicine</vt:lpstr>
      <vt:lpstr>Advocacy </vt:lpstr>
      <vt:lpstr>PowerPoint Presentation</vt:lpstr>
      <vt:lpstr>Request</vt:lpstr>
      <vt:lpstr>Clinical poverty tool Bloch 2009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Mental Health ran</dc:title>
  <dc:creator>Locum</dc:creator>
  <cp:lastModifiedBy>Locum</cp:lastModifiedBy>
  <cp:revision>45</cp:revision>
  <dcterms:modified xsi:type="dcterms:W3CDTF">2021-03-02T13:59:54Z</dcterms:modified>
</cp:coreProperties>
</file>